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3" r:id="rId3"/>
  </p:sldMasterIdLst>
  <p:sldIdLst>
    <p:sldId id="282" r:id="rId4"/>
    <p:sldId id="283" r:id="rId5"/>
    <p:sldId id="257" r:id="rId6"/>
    <p:sldId id="259" r:id="rId7"/>
    <p:sldId id="260" r:id="rId8"/>
    <p:sldId id="261" r:id="rId9"/>
    <p:sldId id="264" r:id="rId10"/>
    <p:sldId id="265" r:id="rId11"/>
    <p:sldId id="262" r:id="rId12"/>
    <p:sldId id="267" r:id="rId13"/>
    <p:sldId id="268" r:id="rId14"/>
    <p:sldId id="269" r:id="rId15"/>
    <p:sldId id="270" r:id="rId16"/>
    <p:sldId id="271" r:id="rId17"/>
    <p:sldId id="273" r:id="rId18"/>
    <p:sldId id="274" r:id="rId19"/>
    <p:sldId id="275"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C9F2-7005-2696-4CB3-806B2CFAA3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D73F42-686A-A12B-303F-E0DB23369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7A8D3F-D55D-2D9E-5948-BF6498390FF7}"/>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5" name="Footer Placeholder 4">
            <a:extLst>
              <a:ext uri="{FF2B5EF4-FFF2-40B4-BE49-F238E27FC236}">
                <a16:creationId xmlns:a16="http://schemas.microsoft.com/office/drawing/2014/main" id="{97141B34-CDA8-4A8A-0FF0-995124C15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906BE-12C6-67A1-4977-575001A9F68D}"/>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10080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C941-F9FE-F8FE-3DE4-061E28381A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F2EC88-49CE-E256-EFFE-24D9B2796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E927A-749C-9C9F-3B3C-F4C73D03D057}"/>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5" name="Footer Placeholder 4">
            <a:extLst>
              <a:ext uri="{FF2B5EF4-FFF2-40B4-BE49-F238E27FC236}">
                <a16:creationId xmlns:a16="http://schemas.microsoft.com/office/drawing/2014/main" id="{24C6AF5F-72EA-9847-2ECD-11345EE86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5A008-5506-FCC6-22F8-93B584497EE5}"/>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398352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2454C-D81C-0961-C216-9A8ECB2DE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4F9C87-8AF6-E10E-1F0F-4150A1EA7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95E44-ECB0-EB96-0391-4EBDBFF8DAD3}"/>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5" name="Footer Placeholder 4">
            <a:extLst>
              <a:ext uri="{FF2B5EF4-FFF2-40B4-BE49-F238E27FC236}">
                <a16:creationId xmlns:a16="http://schemas.microsoft.com/office/drawing/2014/main" id="{CB979272-6E7C-B6F3-0959-851C5A4FE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0A12-8C98-53D2-1A08-8EAC76AF2A18}"/>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351655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980D-D725-4A86-AFE9-3F3D3D43A4EF}" type="datetime1">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40497F-1AE2-4218-A158-F987F3E9FC0B}"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C19B-5FBB-CCE0-52AA-4B640C1C4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DBAB5-651E-B94C-83C0-0093F0577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AD11E-83DC-288A-6218-5DEC9E39343B}"/>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5" name="Footer Placeholder 4">
            <a:extLst>
              <a:ext uri="{FF2B5EF4-FFF2-40B4-BE49-F238E27FC236}">
                <a16:creationId xmlns:a16="http://schemas.microsoft.com/office/drawing/2014/main" id="{1FFC4384-9181-EF9C-FF97-17DB08194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1D990-A0A3-615F-B15B-827E8BC253C7}"/>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164464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B21F-F7D0-1261-3B7F-DB9B771B1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91F2B-BEF1-6CA7-EA62-E978D21DBC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0DAAD-8754-5C1A-B450-5D73DF939136}"/>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5" name="Footer Placeholder 4">
            <a:extLst>
              <a:ext uri="{FF2B5EF4-FFF2-40B4-BE49-F238E27FC236}">
                <a16:creationId xmlns:a16="http://schemas.microsoft.com/office/drawing/2014/main" id="{C0BD9ABA-2BDA-C22D-25ED-F8CB3BAC7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D4252-506B-C397-5BD4-02B315F6E0EE}"/>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22608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ACB9-9F2E-15D8-5D7C-0B07532DE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C4967-0AF3-54FD-9805-BA7BE871C1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109485-7DB9-10B3-29CA-21DCD3CE15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BB5E6-016D-2D01-CA7E-DA1BC1436F25}"/>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6" name="Footer Placeholder 5">
            <a:extLst>
              <a:ext uri="{FF2B5EF4-FFF2-40B4-BE49-F238E27FC236}">
                <a16:creationId xmlns:a16="http://schemas.microsoft.com/office/drawing/2014/main" id="{BF2B5C64-C7A7-6E1C-B4BC-C72482C98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C736C-6ADB-2FE4-5839-F6BA6FFCE310}"/>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371409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011D-9FC7-F4E4-BC60-173A44D23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6CBDD7-64C2-457E-542C-AE0184F0C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8C408E-2D90-3ABC-CD95-E62B01B0A4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57646D-15D2-48AE-B796-A2693EE9E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100D1-20FB-62B3-3DDC-DB813AABC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4482DA-D40C-AAFE-9310-181A925110C0}"/>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8" name="Footer Placeholder 7">
            <a:extLst>
              <a:ext uri="{FF2B5EF4-FFF2-40B4-BE49-F238E27FC236}">
                <a16:creationId xmlns:a16="http://schemas.microsoft.com/office/drawing/2014/main" id="{5DB16381-D209-3146-236C-4290826D43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7E28C1-7F86-39BB-1764-15C358A2AACA}"/>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309470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6539-E5EB-DBBA-9720-2B5FF4C8A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968969-CAE3-133E-2B28-77CFC651E7A7}"/>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4" name="Footer Placeholder 3">
            <a:extLst>
              <a:ext uri="{FF2B5EF4-FFF2-40B4-BE49-F238E27FC236}">
                <a16:creationId xmlns:a16="http://schemas.microsoft.com/office/drawing/2014/main" id="{AE54BBF1-303E-3E80-B785-26A6CB62F3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5F4329-B15F-39EF-AD63-1914F63FF718}"/>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170819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32913B-86F1-689D-7C81-56DE69C2A1EF}"/>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3" name="Footer Placeholder 2">
            <a:extLst>
              <a:ext uri="{FF2B5EF4-FFF2-40B4-BE49-F238E27FC236}">
                <a16:creationId xmlns:a16="http://schemas.microsoft.com/office/drawing/2014/main" id="{8066F8B7-BEE4-E91F-9459-3819FDAB7D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428787-185B-9773-1FDF-1B259BAD6D76}"/>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76155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7B36-D547-9C31-68F1-2E1907B4F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14949-638C-D228-FFB9-C7C9834CB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C9349-CF5E-BC40-6017-F56B22095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41737-2FFF-AA8F-21A1-C87DCE10E1E0}"/>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6" name="Footer Placeholder 5">
            <a:extLst>
              <a:ext uri="{FF2B5EF4-FFF2-40B4-BE49-F238E27FC236}">
                <a16:creationId xmlns:a16="http://schemas.microsoft.com/office/drawing/2014/main" id="{DFAE5487-323A-7E3B-1C9F-D1B986799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9B647-01E6-A027-7E60-2B718AA1DC92}"/>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356845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9481-65F2-26AF-4B2C-C7B3DE522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E3E78B-5F2A-E8C6-309B-F4B698F9A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060304-C9FE-95BA-5D30-BD9C3D3A9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175B4-C5B7-A3F9-8564-4B7EC92D8ACF}"/>
              </a:ext>
            </a:extLst>
          </p:cNvPr>
          <p:cNvSpPr>
            <a:spLocks noGrp="1"/>
          </p:cNvSpPr>
          <p:nvPr>
            <p:ph type="dt" sz="half" idx="10"/>
          </p:nvPr>
        </p:nvSpPr>
        <p:spPr/>
        <p:txBody>
          <a:bodyPr/>
          <a:lstStyle/>
          <a:p>
            <a:fld id="{A98B3DF9-58E5-4139-8A5F-B97DB2825A00}" type="datetimeFigureOut">
              <a:rPr lang="en-US" smtClean="0"/>
              <a:t>4/22/2025</a:t>
            </a:fld>
            <a:endParaRPr lang="en-US"/>
          </a:p>
        </p:txBody>
      </p:sp>
      <p:sp>
        <p:nvSpPr>
          <p:cNvPr id="6" name="Footer Placeholder 5">
            <a:extLst>
              <a:ext uri="{FF2B5EF4-FFF2-40B4-BE49-F238E27FC236}">
                <a16:creationId xmlns:a16="http://schemas.microsoft.com/office/drawing/2014/main" id="{356992DD-5D23-C488-0D82-D3A0E3DD3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98939-0818-E9F7-CD72-4E223956E9B6}"/>
              </a:ext>
            </a:extLst>
          </p:cNvPr>
          <p:cNvSpPr>
            <a:spLocks noGrp="1"/>
          </p:cNvSpPr>
          <p:nvPr>
            <p:ph type="sldNum" sz="quarter" idx="12"/>
          </p:nvPr>
        </p:nvSpPr>
        <p:spPr/>
        <p:txBody>
          <a:bodyPr/>
          <a:lstStyle/>
          <a:p>
            <a:fld id="{83401273-CCA1-47AB-B986-28F29C213958}" type="slidenum">
              <a:rPr lang="en-US" smtClean="0"/>
              <a:t>‹#›</a:t>
            </a:fld>
            <a:endParaRPr lang="en-US"/>
          </a:p>
        </p:txBody>
      </p:sp>
    </p:spTree>
    <p:extLst>
      <p:ext uri="{BB962C8B-B14F-4D97-AF65-F5344CB8AC3E}">
        <p14:creationId xmlns:p14="http://schemas.microsoft.com/office/powerpoint/2010/main" val="224459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9524E7-0721-4D37-E661-631804583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A46F4A-363D-A433-FAC4-0B6CF0608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BF818-7139-C898-9FFC-1A0C3049C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8B3DF9-58E5-4139-8A5F-B97DB2825A00}" type="datetimeFigureOut">
              <a:rPr lang="en-US" smtClean="0"/>
              <a:t>4/22/2025</a:t>
            </a:fld>
            <a:endParaRPr lang="en-US"/>
          </a:p>
        </p:txBody>
      </p:sp>
      <p:sp>
        <p:nvSpPr>
          <p:cNvPr id="5" name="Footer Placeholder 4">
            <a:extLst>
              <a:ext uri="{FF2B5EF4-FFF2-40B4-BE49-F238E27FC236}">
                <a16:creationId xmlns:a16="http://schemas.microsoft.com/office/drawing/2014/main" id="{19277A55-A9FD-B5CF-ACBC-800DF82FB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7FA1C3-D14D-0376-8074-774AD43BBE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401273-CCA1-47AB-B986-28F29C213958}" type="slidenum">
              <a:rPr lang="en-US" smtClean="0"/>
              <a:t>‹#›</a:t>
            </a:fld>
            <a:endParaRPr lang="en-US"/>
          </a:p>
        </p:txBody>
      </p:sp>
    </p:spTree>
    <p:extLst>
      <p:ext uri="{BB962C8B-B14F-4D97-AF65-F5344CB8AC3E}">
        <p14:creationId xmlns:p14="http://schemas.microsoft.com/office/powerpoint/2010/main" val="118624511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5" r:id="rId7"/>
    <p:sldLayoutId id="2147483656" r:id="rId8"/>
    <p:sldLayoutId id="2147483662"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4/22/2025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4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5C277-E5EB-43CE-B97B-370A64109E4E}" type="datetime1">
              <a:rPr lang="en-US" smtClean="0"/>
              <a:t>4/22/2025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64"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0A67-1EDF-E6E8-5ACC-B4C7F4CA375F}"/>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FINAL PROJECT</a:t>
            </a:r>
          </a:p>
        </p:txBody>
      </p:sp>
      <p:sp>
        <p:nvSpPr>
          <p:cNvPr id="3" name="Content Placeholder 2">
            <a:extLst>
              <a:ext uri="{FF2B5EF4-FFF2-40B4-BE49-F238E27FC236}">
                <a16:creationId xmlns:a16="http://schemas.microsoft.com/office/drawing/2014/main" id="{4F616395-CFC2-6688-18EE-F267AD1B6227}"/>
              </a:ext>
            </a:extLst>
          </p:cNvPr>
          <p:cNvSpPr>
            <a:spLocks noGrp="1"/>
          </p:cNvSpPr>
          <p:nvPr>
            <p:ph idx="1"/>
          </p:nvPr>
        </p:nvSpPr>
        <p:spPr/>
        <p:txBody>
          <a:bodyPr>
            <a:normAutofit fontScale="92500" lnSpcReduction="10000"/>
          </a:bodyPr>
          <a:lstStyle/>
          <a:p>
            <a:pPr marL="0" marR="0" algn="ctr">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Fiston Kadetwa BAHATI</a:t>
            </a:r>
          </a:p>
          <a:p>
            <a:pPr marL="0" marR="0" algn="ctr">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Information Technology and Networking/Cyber Security, DeVry University</a:t>
            </a:r>
          </a:p>
          <a:p>
            <a:pPr marL="0" marR="0" algn="ctr">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SEC285: Fundamentals of Information System Security - 62055</a:t>
            </a:r>
          </a:p>
          <a:p>
            <a:pPr marL="0" marR="0" algn="ctr">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Professor Rami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Salahieh</a:t>
            </a:r>
            <a:endParaRPr lang="en-US" sz="3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15000"/>
              </a:lnSpc>
              <a:spcAft>
                <a:spcPts val="800"/>
              </a:spcAft>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April 23, 2025</a:t>
            </a:r>
            <a:endParaRPr lang="en-US" dirty="0"/>
          </a:p>
        </p:txBody>
      </p:sp>
    </p:spTree>
    <p:extLst>
      <p:ext uri="{BB962C8B-B14F-4D97-AF65-F5344CB8AC3E}">
        <p14:creationId xmlns:p14="http://schemas.microsoft.com/office/powerpoint/2010/main" val="37510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828800" y="609600"/>
            <a:ext cx="8458200" cy="5715000"/>
          </a:xfrm>
        </p:spPr>
        <p:txBody>
          <a:bodyPr/>
          <a:lstStyle/>
          <a:p>
            <a:pPr>
              <a:buAutoNum type="arabicPeriod"/>
            </a:pPr>
            <a:r>
              <a:rPr lang="en-US" sz="1800" dirty="0">
                <a:effectLst/>
                <a:latin typeface="Times New Roman" panose="02020603050405020304" pitchFamily="18" charset="0"/>
                <a:ea typeface="Calibri" panose="020F0502020204030204" pitchFamily="34" charset="0"/>
              </a:rPr>
              <a:t>Overview: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the current technological revolution, almost everything uses electronic devices such as Tablets, smartphones, and Laptops to perform different tasks. Everything is being digitalized; thus, the use of electronics has become wide.</a:t>
            </a: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2. Purpose:  </a:t>
            </a:r>
          </a:p>
          <a:p>
            <a:pPr marL="0" indent="0">
              <a:buNone/>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The discovery of any vulnerabilities helps reduce the attack vector on an organization’s computing resources in the sense that the discovery will allow the technicians to take care of it by imagining a prospective solution to that attack and, the discovery will allow them to plan about how to solve the problem and the time frame that it will take. The technician will have the time to save some important files that are sensitive. The policy will help them follow the procedures to take while saving the system. It will also contain the restrictions and regulations regarding the use of external devices by employees and or personnel that will be followed during the operation.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p>
        </p:txBody>
      </p:sp>
    </p:spTree>
    <p:extLst>
      <p:ext uri="{BB962C8B-B14F-4D97-AF65-F5344CB8AC3E}">
        <p14:creationId xmlns:p14="http://schemas.microsoft.com/office/powerpoint/2010/main" val="414281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828800" y="609600"/>
            <a:ext cx="8458200" cy="5715000"/>
          </a:xfrm>
        </p:spPr>
        <p:txBody>
          <a:bodyPr>
            <a:normAutofit fontScale="85000" lnSpcReduction="10000"/>
          </a:bodyPr>
          <a:lstStyle/>
          <a:p>
            <a:pPr marL="0" indent="0">
              <a:buNone/>
            </a:pPr>
            <a:r>
              <a:rPr lang="en-US" sz="1800" dirty="0">
                <a:effectLst/>
                <a:latin typeface="Times New Roman" panose="02020603050405020304" pitchFamily="18" charset="0"/>
                <a:ea typeface="Calibri" panose="020F0502020204030204" pitchFamily="34" charset="0"/>
              </a:rPr>
              <a:t>3. Scope: </a:t>
            </a:r>
          </a:p>
          <a:p>
            <a:pPr marL="0" indent="0">
              <a:buNone/>
            </a:pPr>
            <a:r>
              <a:rPr lang="en-US" sz="1800" spc="10" dirty="0">
                <a:effectLst/>
                <a:latin typeface="Times New Roman" panose="02020603050405020304" pitchFamily="18" charset="0"/>
                <a:ea typeface="Times New Roman" panose="02020603050405020304" pitchFamily="18" charset="0"/>
                <a:cs typeface="Times New Roman" panose="02020603050405020304" pitchFamily="18" charset="0"/>
              </a:rPr>
              <a:t>BYOD continues to evolve especially when remote work becomes more and more common. It is convenient and moral for the employee. But there are some risks that come with using unsanctioned devices in the enterprise.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br>
              <a:rPr lang="en-US" sz="1200" dirty="0">
                <a:effectLst/>
                <a:latin typeface="Times New Roman" panose="02020603050405020304" pitchFamily="18" charset="0"/>
                <a:ea typeface="Calibri" panose="020F0502020204030204" pitchFamily="34" charset="0"/>
              </a:rPr>
            </a:b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4. Policy:  </a:t>
            </a:r>
          </a:p>
          <a:p>
            <a:pPr marL="0" marR="141605">
              <a:lnSpc>
                <a:spcPct val="115000"/>
              </a:lnSpc>
              <a:spcAft>
                <a:spcPts val="1000"/>
              </a:spcAft>
              <a:buNone/>
              <a:tabLst>
                <a:tab pos="5207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Organizations or entities must consider the following steps when establishing a policy:</a:t>
            </a:r>
          </a:p>
          <a:p>
            <a:pPr marL="0" marR="141605">
              <a:lnSpc>
                <a:spcPct val="115000"/>
              </a:lnSpc>
              <a:spcAft>
                <a:spcPts val="1000"/>
              </a:spcAft>
              <a:buNone/>
              <a:tabLst>
                <a:tab pos="5207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Regulatory considerations.</a:t>
            </a:r>
          </a:p>
          <a:p>
            <a:pPr marL="0" marR="141605">
              <a:lnSpc>
                <a:spcPct val="115000"/>
              </a:lnSpc>
              <a:spcAft>
                <a:spcPts val="1000"/>
              </a:spcAft>
              <a:buNone/>
              <a:tabLst>
                <a:tab pos="5207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policy must follow the relevant data retention regulations such as HIPA; Sarbanes- Oxley Act; GDPR or any other industry regulations.</a:t>
            </a:r>
          </a:p>
          <a:p>
            <a:pPr marL="0" marR="141605">
              <a:lnSpc>
                <a:spcPct val="115000"/>
              </a:lnSpc>
              <a:spcAft>
                <a:spcPts val="1000"/>
              </a:spcAft>
              <a:buNone/>
              <a:tabLst>
                <a:tab pos="5207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Security</a:t>
            </a:r>
          </a:p>
          <a:p>
            <a:pPr marL="0" marR="141605">
              <a:lnSpc>
                <a:spcPct val="115000"/>
              </a:lnSpc>
              <a:spcAft>
                <a:spcPts val="1000"/>
              </a:spcAft>
              <a:buNone/>
              <a:tabLst>
                <a:tab pos="5207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must enforce encryption on BYOD. And also consider segregating business and personal information, controlling network traffic and access to undesirable sites if possible and factoring a physical data egress point like SD card, mobile user privacy.  </a:t>
            </a:r>
          </a:p>
          <a:p>
            <a:pPr marL="0" marR="141605">
              <a:lnSpc>
                <a:spcPct val="115000"/>
              </a:lnSpc>
              <a:spcAft>
                <a:spcPts val="1000"/>
              </a:spcAft>
              <a:buNone/>
              <a:tabLst>
                <a:tab pos="5207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Application management</a:t>
            </a:r>
          </a:p>
          <a:p>
            <a:pPr marL="0" marR="141605" indent="0">
              <a:lnSpc>
                <a:spcPct val="115000"/>
              </a:lnSpc>
              <a:spcAft>
                <a:spcPts val="1000"/>
              </a:spcAft>
              <a:buNone/>
              <a:tabLst>
                <a:tab pos="5207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Enterprise can remove their applications and associated data if needed from employee’s devices since they cannot wipe data from their devices.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p>
        </p:txBody>
      </p:sp>
    </p:spTree>
    <p:extLst>
      <p:ext uri="{BB962C8B-B14F-4D97-AF65-F5344CB8AC3E}">
        <p14:creationId xmlns:p14="http://schemas.microsoft.com/office/powerpoint/2010/main" val="31083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866900" y="571500"/>
            <a:ext cx="8458200" cy="5715000"/>
          </a:xfrm>
        </p:spPr>
        <p:txBody>
          <a:bodyPr/>
          <a:lstStyle/>
          <a:p>
            <a:pPr marL="0" indent="0">
              <a:buNone/>
            </a:pPr>
            <a:r>
              <a:rPr lang="en-US" sz="1800" dirty="0">
                <a:effectLst/>
                <a:latin typeface="Times New Roman" panose="02020603050405020304" pitchFamily="18" charset="0"/>
                <a:ea typeface="Calibri" panose="020F0502020204030204" pitchFamily="34" charset="0"/>
              </a:rPr>
              <a:t>5. Policy Compliance: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Entities might use containers as the only point of access to company information with containerization. This means that all enterprise data is deleted from the employee’s device. Even if you do not comply with the policy, you will not have access to the enterprise’s data.</a:t>
            </a: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6. Related Standards, Policies, and Processes:  </a:t>
            </a:r>
          </a:p>
          <a:p>
            <a:pPr marL="0" indent="0">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BYOD policy should define regular audits for security enforcement. This means knowing the users that are operating within the bounds of computing policies and compliance obligations. For the non-BYOD enterprises, they must make sure that only corporate-owned devices can connect to enterprise networks.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p>
        </p:txBody>
      </p:sp>
    </p:spTree>
    <p:extLst>
      <p:ext uri="{BB962C8B-B14F-4D97-AF65-F5344CB8AC3E}">
        <p14:creationId xmlns:p14="http://schemas.microsoft.com/office/powerpoint/2010/main" val="402114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981200" y="685800"/>
            <a:ext cx="8458200" cy="5715000"/>
          </a:xfrm>
        </p:spPr>
        <p:txBody>
          <a:bodyPr/>
          <a:lstStyle/>
          <a:p>
            <a:pPr marL="0" indent="0">
              <a:buNone/>
            </a:pPr>
            <a:r>
              <a:rPr lang="en-US" sz="1800" dirty="0">
                <a:effectLst/>
                <a:latin typeface="Times New Roman" panose="02020603050405020304" pitchFamily="18" charset="0"/>
                <a:ea typeface="Calibri" panose="020F0502020204030204" pitchFamily="34" charset="0"/>
              </a:rPr>
              <a:t>7. Definitions and Terms: </a:t>
            </a:r>
          </a:p>
          <a:p>
            <a:pPr marL="0" marR="0">
              <a:lnSpc>
                <a:spcPct val="115000"/>
              </a:lnSpc>
              <a:spcAft>
                <a:spcPts val="10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BYOD stands for Bring Your Own Device. </a:t>
            </a:r>
          </a:p>
          <a:p>
            <a:pPr marL="0" marR="0">
              <a:lnSpc>
                <a:spcPct val="115000"/>
              </a:lnSpc>
              <a:spcAft>
                <a:spcPts val="10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Mobile devices are as follow: Laptops, tablets, phones…</a:t>
            </a:r>
          </a:p>
          <a:p>
            <a:pPr marL="0" marR="0" indent="0">
              <a:lnSpc>
                <a:spcPct val="115000"/>
              </a:lnSpc>
              <a:spcAft>
                <a:spcPts val="10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CIA stands for Confidentiality, Integrity and Availability.</a:t>
            </a: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8. Revision History:  </a:t>
            </a:r>
          </a:p>
          <a:p>
            <a:pPr marL="0" indent="0">
              <a:buNone/>
            </a:pPr>
            <a:endParaRPr lang="en-US" sz="1800" dirty="0">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nvGraphicFramePr>
        <p:xfrm>
          <a:off x="2209801" y="4343400"/>
          <a:ext cx="6172199" cy="1066800"/>
        </p:xfrm>
        <a:graphic>
          <a:graphicData uri="http://schemas.openxmlformats.org/drawingml/2006/table">
            <a:tbl>
              <a:tblPr firstRow="1" firstCol="1" bandRow="1">
                <a:tableStyleId>{5C22544A-7EE6-4342-B048-85BDC9FD1C3A}</a:tableStyleId>
              </a:tblPr>
              <a:tblGrid>
                <a:gridCol w="1229799">
                  <a:extLst>
                    <a:ext uri="{9D8B030D-6E8A-4147-A177-3AD203B41FA5}">
                      <a16:colId xmlns:a16="http://schemas.microsoft.com/office/drawing/2014/main" val="2176588474"/>
                    </a:ext>
                  </a:extLst>
                </a:gridCol>
                <a:gridCol w="1508244">
                  <a:extLst>
                    <a:ext uri="{9D8B030D-6E8A-4147-A177-3AD203B41FA5}">
                      <a16:colId xmlns:a16="http://schemas.microsoft.com/office/drawing/2014/main" val="3541782520"/>
                    </a:ext>
                  </a:extLst>
                </a:gridCol>
                <a:gridCol w="3434156">
                  <a:extLst>
                    <a:ext uri="{9D8B030D-6E8A-4147-A177-3AD203B41FA5}">
                      <a16:colId xmlns:a16="http://schemas.microsoft.com/office/drawing/2014/main" val="1302763690"/>
                    </a:ext>
                  </a:extLst>
                </a:gridCol>
              </a:tblGrid>
              <a:tr h="299078">
                <a:tc>
                  <a:txBody>
                    <a:bodyPr/>
                    <a:lstStyle/>
                    <a:p>
                      <a:pPr marL="0" marR="0">
                        <a:lnSpc>
                          <a:spcPct val="115000"/>
                        </a:lnSpc>
                        <a:spcBef>
                          <a:spcPts val="2400"/>
                        </a:spcBef>
                        <a:spcAft>
                          <a:spcPts val="0"/>
                        </a:spcAft>
                      </a:pPr>
                      <a:r>
                        <a:rPr lang="en-US" sz="1200" kern="0">
                          <a:effectLst/>
                        </a:rPr>
                        <a:t>Date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Responsible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443944">
                <a:tc>
                  <a:txBody>
                    <a:bodyPr/>
                    <a:lstStyle/>
                    <a:p>
                      <a:pPr marL="0" marR="0">
                        <a:lnSpc>
                          <a:spcPct val="115000"/>
                        </a:lnSpc>
                        <a:spcBef>
                          <a:spcPts val="2400"/>
                        </a:spcBef>
                        <a:spcAft>
                          <a:spcPts val="0"/>
                        </a:spcAft>
                      </a:pPr>
                      <a:r>
                        <a:rPr lang="en-US" sz="1200" kern="0">
                          <a:effectLst/>
                        </a:rPr>
                        <a:t>August 2019</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SANS policy team</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Updated and converted to new format</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323778">
                <a:tc>
                  <a:txBody>
                    <a:bodyPr/>
                    <a:lstStyle/>
                    <a:p>
                      <a:pPr marL="0" marR="0">
                        <a:lnSpc>
                          <a:spcPct val="115000"/>
                        </a:lnSpc>
                        <a:spcBef>
                          <a:spcPts val="2400"/>
                        </a:spcBef>
                        <a:spcAft>
                          <a:spcPts val="0"/>
                        </a:spcAft>
                      </a:pPr>
                      <a:r>
                        <a:rPr lang="en-US" sz="1100" kern="0" dirty="0">
                          <a:effectLst/>
                        </a:rPr>
                        <a:t>March 2025</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Fiston K. BAHATI</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Updates</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4670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955C-B228-8611-22CA-1BAEB92B3B28}"/>
              </a:ext>
            </a:extLst>
          </p:cNvPr>
          <p:cNvSpPr>
            <a:spLocks noGrp="1"/>
          </p:cNvSpPr>
          <p:nvPr>
            <p:ph type="ctrTitle"/>
          </p:nvPr>
        </p:nvSpPr>
        <p:spPr>
          <a:xfrm>
            <a:off x="988828" y="0"/>
            <a:ext cx="10363200" cy="1470025"/>
          </a:xfrm>
        </p:spPr>
        <p:txBody>
          <a:bodyPr/>
          <a:lstStyle/>
          <a:p>
            <a:r>
              <a:rPr lang="en-US" sz="4400" dirty="0"/>
              <a:t>Multifactor Authentication (MFA)</a:t>
            </a:r>
            <a:endParaRPr lang="en-US" dirty="0"/>
          </a:p>
        </p:txBody>
      </p:sp>
      <p:sp>
        <p:nvSpPr>
          <p:cNvPr id="3" name="Subtitle 2">
            <a:extLst>
              <a:ext uri="{FF2B5EF4-FFF2-40B4-BE49-F238E27FC236}">
                <a16:creationId xmlns:a16="http://schemas.microsoft.com/office/drawing/2014/main" id="{629D7CB4-8B48-F306-EA2C-52420EAADE60}"/>
              </a:ext>
            </a:extLst>
          </p:cNvPr>
          <p:cNvSpPr>
            <a:spLocks noGrp="1"/>
          </p:cNvSpPr>
          <p:nvPr>
            <p:ph type="subTitle" idx="1"/>
          </p:nvPr>
        </p:nvSpPr>
        <p:spPr>
          <a:xfrm>
            <a:off x="212651" y="1470025"/>
            <a:ext cx="11756065" cy="5111527"/>
          </a:xfrm>
        </p:spPr>
        <p:txBody>
          <a:bodyPr/>
          <a:lstStyle/>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 this project, You will see how I implemented security controls to protect enterprise computing resources, by using multifactor authentication (MFA).</a:t>
            </a:r>
          </a:p>
        </p:txBody>
      </p:sp>
    </p:spTree>
    <p:extLst>
      <p:ext uri="{BB962C8B-B14F-4D97-AF65-F5344CB8AC3E}">
        <p14:creationId xmlns:p14="http://schemas.microsoft.com/office/powerpoint/2010/main" val="97581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2" y="1"/>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9"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48785" y="248038"/>
            <a:ext cx="5297791" cy="1159200"/>
          </a:xfrm>
        </p:spPr>
        <p:txBody>
          <a:bodyPr vert="horz" lIns="91440" tIns="45720" rIns="91440" bIns="45720" rtlCol="0" anchor="ctr">
            <a:normAutofit/>
          </a:bodyPr>
          <a:lstStyle/>
          <a:p>
            <a:pPr>
              <a:lnSpc>
                <a:spcPct val="90000"/>
              </a:lnSpc>
            </a:pPr>
            <a:r>
              <a:rPr lang="en-US" sz="3500" b="0" kern="1200">
                <a:solidFill>
                  <a:srgbClr val="FFFFFF"/>
                </a:solidFill>
                <a:latin typeface="+mj-lt"/>
                <a:ea typeface="+mj-ea"/>
                <a:cs typeface="+mj-cs"/>
              </a:rPr>
              <a:t>Common-auth Configuration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953375" y="390832"/>
            <a:ext cx="2425189" cy="873612"/>
          </a:xfrm>
        </p:spPr>
        <p:txBody>
          <a:bodyPr vert="horz" lIns="91440" tIns="45720" rIns="91440" bIns="45720" rtlCol="0" anchor="ctr">
            <a:normAutofit/>
          </a:bodyPr>
          <a:lstStyle/>
          <a:p>
            <a:pPr>
              <a:lnSpc>
                <a:spcPct val="90000"/>
              </a:lnSpc>
              <a:spcBef>
                <a:spcPts val="1000"/>
              </a:spcBef>
            </a:pPr>
            <a:r>
              <a:rPr lang="en-US" kern="1200">
                <a:solidFill>
                  <a:srgbClr val="FFFFFF"/>
                </a:solidFill>
                <a:latin typeface="+mn-lt"/>
                <a:ea typeface="+mn-ea"/>
                <a:cs typeface="+mn-cs"/>
              </a:rPr>
              <a:t>This screenshot should show the entry that indicates the use of the Google Authenticator module. </a:t>
            </a:r>
          </a:p>
        </p:txBody>
      </p:sp>
      <p:pic>
        <p:nvPicPr>
          <p:cNvPr id="17" name="Picture 16" descr="A screenshot of a computer&#10;&#10;AI-generated content may be incorrect.">
            <a:extLst>
              <a:ext uri="{FF2B5EF4-FFF2-40B4-BE49-F238E27FC236}">
                <a16:creationId xmlns:a16="http://schemas.microsoft.com/office/drawing/2014/main" id="{A1C1F344-18C1-1272-36DE-6374410E5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74310"/>
            <a:ext cx="8077200" cy="5462738"/>
          </a:xfrm>
          <a:prstGeom prst="rect">
            <a:avLst/>
          </a:prstGeom>
        </p:spPr>
      </p:pic>
    </p:spTree>
    <p:extLst>
      <p:ext uri="{BB962C8B-B14F-4D97-AF65-F5344CB8AC3E}">
        <p14:creationId xmlns:p14="http://schemas.microsoft.com/office/powerpoint/2010/main" val="178527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2" y="1"/>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9"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48785" y="248038"/>
            <a:ext cx="5297791" cy="1159200"/>
          </a:xfrm>
        </p:spPr>
        <p:txBody>
          <a:bodyPr vert="horz" lIns="91440" tIns="45720" rIns="91440" bIns="45720" rtlCol="0" anchor="ctr">
            <a:normAutofit/>
          </a:bodyPr>
          <a:lstStyle/>
          <a:p>
            <a:pPr>
              <a:lnSpc>
                <a:spcPct val="90000"/>
              </a:lnSpc>
            </a:pPr>
            <a:r>
              <a:rPr lang="en-US" sz="3500" b="0" kern="1200">
                <a:solidFill>
                  <a:srgbClr val="FFFFFF"/>
                </a:solidFill>
                <a:latin typeface="+mj-lt"/>
                <a:ea typeface="+mj-ea"/>
                <a:cs typeface="+mj-cs"/>
              </a:rPr>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953375" y="390832"/>
            <a:ext cx="2425189" cy="873612"/>
          </a:xfrm>
        </p:spPr>
        <p:txBody>
          <a:bodyPr vert="horz" lIns="91440" tIns="45720" rIns="91440" bIns="45720" rtlCol="0" anchor="ctr">
            <a:normAutofit/>
          </a:bodyPr>
          <a:lstStyle/>
          <a:p>
            <a:pPr>
              <a:lnSpc>
                <a:spcPct val="90000"/>
              </a:lnSpc>
              <a:spcBef>
                <a:spcPts val="1000"/>
              </a:spcBef>
            </a:pPr>
            <a:r>
              <a:rPr lang="en-US" kern="1200">
                <a:solidFill>
                  <a:srgbClr val="FFFFFF"/>
                </a:solidFill>
                <a:latin typeface="+mn-lt"/>
                <a:ea typeface="+mn-ea"/>
                <a:cs typeface="+mn-cs"/>
              </a:rPr>
              <a:t>This screenshot should show the logon screen where a verification code is required.</a:t>
            </a:r>
          </a:p>
        </p:txBody>
      </p:sp>
      <p:pic>
        <p:nvPicPr>
          <p:cNvPr id="4" name="Picture Placeholder 3" descr="A screenshot of a computer&#10;&#10;AI-generated content may be incorrect.">
            <a:extLst>
              <a:ext uri="{FF2B5EF4-FFF2-40B4-BE49-F238E27FC236}">
                <a16:creationId xmlns:a16="http://schemas.microsoft.com/office/drawing/2014/main" id="{EFB6930E-8F27-6816-8B68-C52FC884E48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834" r="8834"/>
          <a:stretch>
            <a:fillRect/>
          </a:stretch>
        </p:blipFill>
        <p:spPr>
          <a:xfrm>
            <a:off x="3341742" y="1822348"/>
            <a:ext cx="5508513" cy="4833966"/>
          </a:xfrm>
          <a:prstGeom prst="rect">
            <a:avLst/>
          </a:prstGeom>
        </p:spPr>
      </p:pic>
    </p:spTree>
    <p:extLst>
      <p:ext uri="{BB962C8B-B14F-4D97-AF65-F5344CB8AC3E}">
        <p14:creationId xmlns:p14="http://schemas.microsoft.com/office/powerpoint/2010/main" val="2312819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DCE3-C4C9-F4D2-7884-0171851E553C}"/>
              </a:ext>
            </a:extLst>
          </p:cNvPr>
          <p:cNvSpPr>
            <a:spLocks noGrp="1"/>
          </p:cNvSpPr>
          <p:nvPr>
            <p:ph type="ctrTitle"/>
          </p:nvPr>
        </p:nvSpPr>
        <p:spPr>
          <a:xfrm>
            <a:off x="914400" y="0"/>
            <a:ext cx="10363200" cy="1470025"/>
          </a:xfrm>
        </p:spPr>
        <p:txBody>
          <a:bodyPr/>
          <a:lstStyle/>
          <a:p>
            <a:r>
              <a:rPr lang="en-US" sz="4400" dirty="0"/>
              <a:t>Vulnerability Assessment</a:t>
            </a:r>
            <a:endParaRPr lang="en-US" dirty="0"/>
          </a:p>
        </p:txBody>
      </p:sp>
      <p:sp>
        <p:nvSpPr>
          <p:cNvPr id="3" name="Subtitle 2">
            <a:extLst>
              <a:ext uri="{FF2B5EF4-FFF2-40B4-BE49-F238E27FC236}">
                <a16:creationId xmlns:a16="http://schemas.microsoft.com/office/drawing/2014/main" id="{196C12B6-448D-4636-C6DC-49494CC973EC}"/>
              </a:ext>
            </a:extLst>
          </p:cNvPr>
          <p:cNvSpPr>
            <a:spLocks noGrp="1"/>
          </p:cNvSpPr>
          <p:nvPr>
            <p:ph type="subTitle" idx="1"/>
          </p:nvPr>
        </p:nvSpPr>
        <p:spPr>
          <a:xfrm>
            <a:off x="245806" y="1120877"/>
            <a:ext cx="11729884" cy="5525729"/>
          </a:xfrm>
        </p:spPr>
        <p:txBody>
          <a:bodyPr/>
          <a:lstStyle/>
          <a:p>
            <a:r>
              <a:rPr lang="en-US" dirty="0">
                <a:solidFill>
                  <a:schemeClr val="tx1"/>
                </a:solidFill>
              </a:rPr>
              <a:t>The following slides show four vulnerability assessment tools which are: </a:t>
            </a:r>
          </a:p>
          <a:p>
            <a:r>
              <a:rPr lang="en-US" dirty="0">
                <a:solidFill>
                  <a:schemeClr val="tx1"/>
                </a:solidFill>
              </a:rPr>
              <a:t>Nmap</a:t>
            </a:r>
          </a:p>
          <a:p>
            <a:r>
              <a:rPr lang="en-US" dirty="0" err="1">
                <a:solidFill>
                  <a:schemeClr val="tx1"/>
                </a:solidFill>
              </a:rPr>
              <a:t>NetCat</a:t>
            </a:r>
            <a:endParaRPr lang="en-US" dirty="0">
              <a:solidFill>
                <a:schemeClr val="tx1"/>
              </a:solidFill>
            </a:endParaRPr>
          </a:p>
          <a:p>
            <a:r>
              <a:rPr lang="en-US" dirty="0">
                <a:solidFill>
                  <a:schemeClr val="tx1"/>
                </a:solidFill>
              </a:rPr>
              <a:t>Wireshark</a:t>
            </a:r>
          </a:p>
          <a:p>
            <a:r>
              <a:rPr lang="en-US" dirty="0">
                <a:solidFill>
                  <a:schemeClr val="tx1"/>
                </a:solidFill>
              </a:rPr>
              <a:t>Nessus</a:t>
            </a:r>
          </a:p>
        </p:txBody>
      </p:sp>
    </p:spTree>
    <p:extLst>
      <p:ext uri="{BB962C8B-B14F-4D97-AF65-F5344CB8AC3E}">
        <p14:creationId xmlns:p14="http://schemas.microsoft.com/office/powerpoint/2010/main" val="192524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8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0679"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8858" y="2085761"/>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62446"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19031" y="2767106"/>
            <a:ext cx="2160621" cy="3071906"/>
          </a:xfrm>
        </p:spPr>
        <p:txBody>
          <a:bodyPr vert="horz" lIns="91440" tIns="45720" rIns="91440" bIns="45720" rtlCol="0" anchor="t">
            <a:normAutofit/>
          </a:bodyPr>
          <a:lstStyle/>
          <a:p>
            <a:pPr>
              <a:lnSpc>
                <a:spcPct val="90000"/>
              </a:lnSpc>
            </a:pPr>
            <a:r>
              <a:rPr lang="en-US" sz="3500" b="0" kern="1200">
                <a:solidFill>
                  <a:srgbClr val="FFFFFF"/>
                </a:solidFill>
                <a:latin typeface="+mj-lt"/>
                <a:ea typeface="+mj-ea"/>
                <a:cs typeface="+mj-cs"/>
              </a:rPr>
              <a:t>Nmap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019031" y="806825"/>
            <a:ext cx="2189804" cy="1494117"/>
          </a:xfrm>
        </p:spPr>
        <p:txBody>
          <a:bodyPr vert="horz" lIns="91440" tIns="45720" rIns="91440" bIns="45720" rtlCol="0" anchor="b">
            <a:normAutofit/>
          </a:bodyPr>
          <a:lstStyle/>
          <a:p>
            <a:pPr>
              <a:lnSpc>
                <a:spcPct val="90000"/>
              </a:lnSpc>
              <a:spcBef>
                <a:spcPts val="1000"/>
              </a:spcBef>
            </a:pPr>
            <a:r>
              <a:rPr lang="en-US" sz="1700" kern="1200">
                <a:solidFill>
                  <a:srgbClr val="FFFFFF"/>
                </a:solidFill>
                <a:latin typeface="+mn-lt"/>
                <a:ea typeface="+mn-ea"/>
                <a:cs typeface="+mn-cs"/>
              </a:rPr>
              <a:t>This screenshot should include the scan result showing both the Kali and Linux Server VMs.</a:t>
            </a:r>
          </a:p>
        </p:txBody>
      </p:sp>
      <p:pic>
        <p:nvPicPr>
          <p:cNvPr id="4" name="Picture 3">
            <a:extLst>
              <a:ext uri="{FF2B5EF4-FFF2-40B4-BE49-F238E27FC236}">
                <a16:creationId xmlns:a16="http://schemas.microsoft.com/office/drawing/2014/main" id="{AA2D101C-571D-E45F-B198-EBC31027DF7F}"/>
              </a:ext>
            </a:extLst>
          </p:cNvPr>
          <p:cNvPicPr>
            <a:picLocks noChangeAspect="1"/>
          </p:cNvPicPr>
          <p:nvPr/>
        </p:nvPicPr>
        <p:blipFill>
          <a:blip r:embed="rId2"/>
          <a:stretch>
            <a:fillRect/>
          </a:stretch>
        </p:blipFill>
        <p:spPr>
          <a:xfrm>
            <a:off x="4179652" y="123712"/>
            <a:ext cx="6795217" cy="3125801"/>
          </a:xfrm>
          <a:prstGeom prst="rect">
            <a:avLst/>
          </a:prstGeom>
        </p:spPr>
      </p:pic>
      <p:pic>
        <p:nvPicPr>
          <p:cNvPr id="8" name="Picture 7">
            <a:extLst>
              <a:ext uri="{FF2B5EF4-FFF2-40B4-BE49-F238E27FC236}">
                <a16:creationId xmlns:a16="http://schemas.microsoft.com/office/drawing/2014/main" id="{5ECA2AF4-CA39-31DA-5CFF-262B9B0ED6D7}"/>
              </a:ext>
            </a:extLst>
          </p:cNvPr>
          <p:cNvPicPr>
            <a:picLocks noChangeAspect="1"/>
          </p:cNvPicPr>
          <p:nvPr/>
        </p:nvPicPr>
        <p:blipFill>
          <a:blip r:embed="rId3"/>
          <a:stretch>
            <a:fillRect/>
          </a:stretch>
        </p:blipFill>
        <p:spPr>
          <a:xfrm>
            <a:off x="3679584" y="3249513"/>
            <a:ext cx="7331319" cy="3593034"/>
          </a:xfrm>
          <a:prstGeom prst="rect">
            <a:avLst/>
          </a:prstGeom>
        </p:spPr>
      </p:pic>
    </p:spTree>
    <p:extLst>
      <p:ext uri="{BB962C8B-B14F-4D97-AF65-F5344CB8AC3E}">
        <p14:creationId xmlns:p14="http://schemas.microsoft.com/office/powerpoint/2010/main" val="221630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2" y="1"/>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9"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48785" y="248038"/>
            <a:ext cx="5297791" cy="1159200"/>
          </a:xfrm>
        </p:spPr>
        <p:txBody>
          <a:bodyPr vert="horz" lIns="91440" tIns="45720" rIns="91440" bIns="45720" rtlCol="0" anchor="ctr">
            <a:normAutofit/>
          </a:bodyPr>
          <a:lstStyle/>
          <a:p>
            <a:pPr>
              <a:lnSpc>
                <a:spcPct val="90000"/>
              </a:lnSpc>
            </a:pPr>
            <a:r>
              <a:rPr lang="en-US" sz="3500" b="0" kern="1200">
                <a:solidFill>
                  <a:srgbClr val="FFFFFF"/>
                </a:solidFill>
                <a:latin typeface="+mj-lt"/>
                <a:ea typeface="+mj-ea"/>
                <a:cs typeface="+mj-cs"/>
              </a:rPr>
              <a:t>NetCat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953375" y="390832"/>
            <a:ext cx="2425189" cy="873612"/>
          </a:xfrm>
        </p:spPr>
        <p:txBody>
          <a:bodyPr vert="horz" lIns="91440" tIns="45720" rIns="91440" bIns="45720" rtlCol="0" anchor="ctr">
            <a:normAutofit/>
          </a:bodyPr>
          <a:lstStyle/>
          <a:p>
            <a:pPr>
              <a:lnSpc>
                <a:spcPct val="90000"/>
              </a:lnSpc>
              <a:spcBef>
                <a:spcPts val="1000"/>
              </a:spcBef>
            </a:pPr>
            <a:r>
              <a:rPr lang="en-US" kern="1200">
                <a:solidFill>
                  <a:srgbClr val="FFFFFF"/>
                </a:solidFill>
                <a:latin typeface="+mn-lt"/>
                <a:ea typeface="+mn-ea"/>
                <a:cs typeface="+mn-cs"/>
              </a:rPr>
              <a:t>This screenshot should include the scan result showing both the Kali and Linux Server VMs.</a:t>
            </a:r>
          </a:p>
        </p:txBody>
      </p:sp>
      <p:pic>
        <p:nvPicPr>
          <p:cNvPr id="4" name="Picture 3">
            <a:extLst>
              <a:ext uri="{FF2B5EF4-FFF2-40B4-BE49-F238E27FC236}">
                <a16:creationId xmlns:a16="http://schemas.microsoft.com/office/drawing/2014/main" id="{81734211-D73F-685F-6CB9-D5108D1E4029}"/>
              </a:ext>
            </a:extLst>
          </p:cNvPr>
          <p:cNvPicPr>
            <a:picLocks noChangeAspect="1"/>
          </p:cNvPicPr>
          <p:nvPr/>
        </p:nvPicPr>
        <p:blipFill>
          <a:blip r:embed="rId2"/>
          <a:stretch>
            <a:fillRect/>
          </a:stretch>
        </p:blipFill>
        <p:spPr>
          <a:xfrm>
            <a:off x="1752601" y="1651485"/>
            <a:ext cx="8686799" cy="5081779"/>
          </a:xfrm>
          <a:prstGeom prst="rect">
            <a:avLst/>
          </a:prstGeom>
        </p:spPr>
      </p:pic>
    </p:spTree>
    <p:extLst>
      <p:ext uri="{BB962C8B-B14F-4D97-AF65-F5344CB8AC3E}">
        <p14:creationId xmlns:p14="http://schemas.microsoft.com/office/powerpoint/2010/main" val="100546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25746-ECA8-9E37-9FB3-D5D997E5062E}"/>
              </a:ext>
            </a:extLst>
          </p:cNvPr>
          <p:cNvSpPr>
            <a:spLocks noGrp="1"/>
          </p:cNvSpPr>
          <p:nvPr>
            <p:ph idx="1"/>
          </p:nvPr>
        </p:nvSpPr>
        <p:spPr>
          <a:xfrm>
            <a:off x="294968" y="147484"/>
            <a:ext cx="11670890" cy="6567948"/>
          </a:xfrm>
        </p:spPr>
        <p:txBody>
          <a:bodyPr/>
          <a:lstStyle/>
          <a:p>
            <a:pPr marL="0" indent="0">
              <a:buNone/>
            </a:pPr>
            <a:endParaRPr lang="en-US" dirty="0"/>
          </a:p>
          <a:p>
            <a:pPr marL="0" indent="0">
              <a:buNone/>
            </a:pPr>
            <a:endParaRPr lang="en-US" dirty="0"/>
          </a:p>
          <a:p>
            <a:pPr marL="0" indent="0">
              <a:buNone/>
            </a:pPr>
            <a:r>
              <a:rPr lang="en-US" dirty="0"/>
              <a:t>In this project, I will explain through screen shorts, the fundamentals of information security attacks and defense mechanisms that provides insight into designing security solutions and policies.</a:t>
            </a:r>
          </a:p>
          <a:p>
            <a:pPr marL="0" indent="0">
              <a:buNone/>
            </a:pPr>
            <a:endParaRPr lang="en-US" dirty="0"/>
          </a:p>
          <a:p>
            <a:pPr marL="0" indent="0">
              <a:buNone/>
            </a:pPr>
            <a:r>
              <a:rPr lang="en-US" dirty="0"/>
              <a:t>This course helped me gain knowledge that can allow me to know the type threats, how to detect them, ways to troubleshoot them and how to prevent them from damaging a system. </a:t>
            </a:r>
          </a:p>
          <a:p>
            <a:pPr marL="0" indent="0">
              <a:buNone/>
            </a:pPr>
            <a:endParaRPr lang="en-US" dirty="0"/>
          </a:p>
        </p:txBody>
      </p:sp>
    </p:spTree>
    <p:extLst>
      <p:ext uri="{BB962C8B-B14F-4D97-AF65-F5344CB8AC3E}">
        <p14:creationId xmlns:p14="http://schemas.microsoft.com/office/powerpoint/2010/main" val="1183929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80139" y="174033"/>
            <a:ext cx="7631723" cy="1111843"/>
          </a:xfrm>
        </p:spPr>
        <p:txBody>
          <a:bodyPr vert="horz" lIns="91440" tIns="45720" rIns="91440" bIns="45720" rtlCol="0" anchor="ctr">
            <a:normAutofit/>
          </a:bodyPr>
          <a:lstStyle/>
          <a:p>
            <a:pPr algn="ctr">
              <a:lnSpc>
                <a:spcPct val="90000"/>
              </a:lnSpc>
            </a:pPr>
            <a:r>
              <a:rPr lang="en-US" sz="3500" b="0" kern="1200">
                <a:solidFill>
                  <a:schemeClr val="tx1"/>
                </a:solidFill>
                <a:latin typeface="+mj-lt"/>
                <a:ea typeface="+mj-ea"/>
                <a:cs typeface="+mj-cs"/>
              </a:rPr>
              <a:t>Wireshark</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80138" y="1039263"/>
            <a:ext cx="7631722" cy="767904"/>
          </a:xfrm>
        </p:spPr>
        <p:txBody>
          <a:bodyPr vert="horz" lIns="91440" tIns="45720" rIns="91440" bIns="45720" rtlCol="0" anchor="ctr">
            <a:normAutofit/>
          </a:bodyPr>
          <a:lstStyle/>
          <a:p>
            <a:pPr indent="-228600" algn="ctr">
              <a:lnSpc>
                <a:spcPct val="90000"/>
              </a:lnSpc>
              <a:buFont typeface="Arial" panose="020B0604020202020204" pitchFamily="34" charset="0"/>
              <a:buChar char="•"/>
            </a:pPr>
            <a:r>
              <a:rPr lang="en-US" sz="1700" dirty="0"/>
              <a:t>This screenshot should include the Wireshark—Follow TCP Steam window showing the Telnet username and password.</a:t>
            </a:r>
            <a:endParaRPr lang="en-US" sz="1700"/>
          </a:p>
        </p:txBody>
      </p:sp>
      <p:pic>
        <p:nvPicPr>
          <p:cNvPr id="4" name="Picture 3">
            <a:extLst>
              <a:ext uri="{FF2B5EF4-FFF2-40B4-BE49-F238E27FC236}">
                <a16:creationId xmlns:a16="http://schemas.microsoft.com/office/drawing/2014/main" id="{E2B017C7-7DBA-31E1-566C-D689A2610382}"/>
              </a:ext>
            </a:extLst>
          </p:cNvPr>
          <p:cNvPicPr>
            <a:picLocks noChangeAspect="1"/>
          </p:cNvPicPr>
          <p:nvPr/>
        </p:nvPicPr>
        <p:blipFill>
          <a:blip r:embed="rId2"/>
          <a:srcRect r="10113"/>
          <a:stretch/>
        </p:blipFill>
        <p:spPr>
          <a:xfrm>
            <a:off x="1739430" y="1981201"/>
            <a:ext cx="8626891" cy="4702767"/>
          </a:xfrm>
          <a:prstGeom prst="rect">
            <a:avLst/>
          </a:prstGeom>
        </p:spPr>
      </p:pic>
    </p:spTree>
    <p:extLst>
      <p:ext uri="{BB962C8B-B14F-4D97-AF65-F5344CB8AC3E}">
        <p14:creationId xmlns:p14="http://schemas.microsoft.com/office/powerpoint/2010/main" val="38240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97202" y="502920"/>
            <a:ext cx="2564892" cy="1463040"/>
          </a:xfrm>
        </p:spPr>
        <p:txBody>
          <a:bodyPr vert="horz" lIns="91440" tIns="45720" rIns="91440" bIns="45720" rtlCol="0" anchor="ctr">
            <a:normAutofit/>
          </a:bodyPr>
          <a:lstStyle/>
          <a:p>
            <a:pPr>
              <a:lnSpc>
                <a:spcPct val="90000"/>
              </a:lnSpc>
            </a:pPr>
            <a:r>
              <a:rPr lang="en-US" sz="4200" b="0" kern="1200">
                <a:solidFill>
                  <a:schemeClr val="tx1"/>
                </a:solidFill>
                <a:latin typeface="+mj-lt"/>
                <a:ea typeface="+mj-ea"/>
                <a:cs typeface="+mj-cs"/>
              </a:rPr>
              <a:t>Nessus</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4309" y="1227582"/>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014721" y="502920"/>
            <a:ext cx="5170932" cy="1463040"/>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900"/>
              <a:t>This screenshot should include the high-level view of the Nessus vulnerability scan report (showing categories of vulnerability in different colors).</a:t>
            </a:r>
          </a:p>
        </p:txBody>
      </p:sp>
      <p:pic>
        <p:nvPicPr>
          <p:cNvPr id="6" name="Picture 5" descr="A screenshot of a computer&#10;&#10;AI-generated content may be incorrect.">
            <a:extLst>
              <a:ext uri="{FF2B5EF4-FFF2-40B4-BE49-F238E27FC236}">
                <a16:creationId xmlns:a16="http://schemas.microsoft.com/office/drawing/2014/main" id="{8212DFAB-47BD-F478-75DA-8B37ED4CD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604" y="2288468"/>
            <a:ext cx="8506793" cy="4338464"/>
          </a:xfrm>
          <a:prstGeom prst="rect">
            <a:avLst/>
          </a:prstGeom>
        </p:spPr>
      </p:pic>
    </p:spTree>
    <p:extLst>
      <p:ext uri="{BB962C8B-B14F-4D97-AF65-F5344CB8AC3E}">
        <p14:creationId xmlns:p14="http://schemas.microsoft.com/office/powerpoint/2010/main" val="151601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85FA-6618-18B5-C0AD-307876275BB1}"/>
              </a:ext>
            </a:extLst>
          </p:cNvPr>
          <p:cNvSpPr>
            <a:spLocks noGrp="1"/>
          </p:cNvSpPr>
          <p:nvPr>
            <p:ph type="ctrTitle"/>
          </p:nvPr>
        </p:nvSpPr>
        <p:spPr>
          <a:xfrm>
            <a:off x="845574" y="-101496"/>
            <a:ext cx="10363200" cy="1470025"/>
          </a:xfrm>
        </p:spPr>
        <p:txBody>
          <a:bodyPr/>
          <a:lstStyle/>
          <a:p>
            <a:r>
              <a:rPr lang="en-US" dirty="0"/>
              <a:t>CHALLENGES, SOLUTIONS AND REFERENCE</a:t>
            </a:r>
          </a:p>
        </p:txBody>
      </p:sp>
      <p:sp>
        <p:nvSpPr>
          <p:cNvPr id="3" name="Subtitle 2">
            <a:extLst>
              <a:ext uri="{FF2B5EF4-FFF2-40B4-BE49-F238E27FC236}">
                <a16:creationId xmlns:a16="http://schemas.microsoft.com/office/drawing/2014/main" id="{9FEF32CC-3CF6-B755-911F-E78F5EA6439A}"/>
              </a:ext>
            </a:extLst>
          </p:cNvPr>
          <p:cNvSpPr>
            <a:spLocks noGrp="1"/>
          </p:cNvSpPr>
          <p:nvPr>
            <p:ph type="subTitle" idx="1"/>
          </p:nvPr>
        </p:nvSpPr>
        <p:spPr>
          <a:xfrm>
            <a:off x="255639" y="1042219"/>
            <a:ext cx="11788877" cy="5594555"/>
          </a:xfrm>
        </p:spPr>
        <p:txBody>
          <a:bodyPr>
            <a:normAutofit/>
          </a:bodyPr>
          <a:lstStyle/>
          <a:p>
            <a:r>
              <a:rPr lang="en-US" dirty="0">
                <a:solidFill>
                  <a:schemeClr val="tx1"/>
                </a:solidFill>
              </a:rPr>
              <a:t>Challenge: </a:t>
            </a:r>
          </a:p>
          <a:p>
            <a:r>
              <a:rPr lang="en-US" dirty="0">
                <a:solidFill>
                  <a:schemeClr val="tx1"/>
                </a:solidFill>
              </a:rPr>
              <a:t>I skipped a page on the guide that contained the username and password; I was stacked and could not go to the other steps.</a:t>
            </a:r>
          </a:p>
          <a:p>
            <a:r>
              <a:rPr lang="en-US" dirty="0">
                <a:solidFill>
                  <a:schemeClr val="tx1"/>
                </a:solidFill>
              </a:rPr>
              <a:t>Solution:</a:t>
            </a:r>
          </a:p>
          <a:p>
            <a:r>
              <a:rPr lang="en-US" dirty="0">
                <a:solidFill>
                  <a:schemeClr val="tx1"/>
                </a:solidFill>
              </a:rPr>
              <a:t>I watched the recording of our live lesson and repeated the process. Repetition is very important when someone gets stacked.  </a:t>
            </a:r>
          </a:p>
          <a:p>
            <a:r>
              <a:rPr lang="en-US" b="1" dirty="0">
                <a:solidFill>
                  <a:schemeClr val="tx1"/>
                </a:solidFill>
              </a:rPr>
              <a:t>REFERENCE: </a:t>
            </a:r>
          </a:p>
          <a:p>
            <a:r>
              <a:rPr lang="en-US" dirty="0">
                <a:solidFill>
                  <a:schemeClr val="tx1"/>
                </a:solidFill>
              </a:rPr>
              <a:t>CompTIA Security+ Guide to Network Security Fundamentals 6e: Virtual Machine Lab: Videos of</a:t>
            </a:r>
          </a:p>
          <a:p>
            <a:r>
              <a:rPr lang="en-US" dirty="0">
                <a:solidFill>
                  <a:schemeClr val="tx1"/>
                </a:solidFill>
              </a:rPr>
              <a:t>Modules 2, 3, 4, 5, 6</a:t>
            </a:r>
          </a:p>
        </p:txBody>
      </p:sp>
    </p:spTree>
    <p:extLst>
      <p:ext uri="{BB962C8B-B14F-4D97-AF65-F5344CB8AC3E}">
        <p14:creationId xmlns:p14="http://schemas.microsoft.com/office/powerpoint/2010/main" val="309639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A2E3-9D79-331F-69FD-4E7AF8693939}"/>
              </a:ext>
            </a:extLst>
          </p:cNvPr>
          <p:cNvSpPr>
            <a:spLocks noGrp="1"/>
          </p:cNvSpPr>
          <p:nvPr>
            <p:ph type="title"/>
          </p:nvPr>
        </p:nvSpPr>
        <p:spPr/>
        <p:txBody>
          <a:bodyPr/>
          <a:lstStyle/>
          <a:p>
            <a:pPr algn="ctr"/>
            <a:r>
              <a:rPr lang="en-US" sz="4400" b="1" dirty="0"/>
              <a:t>Asymmetric Key Encryption</a:t>
            </a:r>
            <a:endParaRPr lang="en-US" b="1" dirty="0"/>
          </a:p>
        </p:txBody>
      </p:sp>
      <p:sp>
        <p:nvSpPr>
          <p:cNvPr id="3" name="Content Placeholder 2">
            <a:extLst>
              <a:ext uri="{FF2B5EF4-FFF2-40B4-BE49-F238E27FC236}">
                <a16:creationId xmlns:a16="http://schemas.microsoft.com/office/drawing/2014/main" id="{1F095DB1-93CD-A832-9102-55A53F98971A}"/>
              </a:ext>
            </a:extLst>
          </p:cNvPr>
          <p:cNvSpPr>
            <a:spLocks noGrp="1"/>
          </p:cNvSpPr>
          <p:nvPr>
            <p:ph idx="1"/>
          </p:nvPr>
        </p:nvSpPr>
        <p:spPr/>
        <p:txBody>
          <a:bodyPr/>
          <a:lstStyle/>
          <a:p>
            <a:pPr algn="ctr"/>
            <a:endParaRPr lang="en-US" dirty="0"/>
          </a:p>
          <a:p>
            <a:pPr algn="ctr"/>
            <a:r>
              <a:rPr lang="en-US" dirty="0"/>
              <a:t>In the following slides, you will find that I explored technical and administrative controls using encryption. </a:t>
            </a:r>
          </a:p>
          <a:p>
            <a:pPr algn="ctr"/>
            <a:endParaRPr lang="en-US" dirty="0"/>
          </a:p>
          <a:p>
            <a:pPr marL="0" indent="0" algn="ctr">
              <a:buNone/>
            </a:pPr>
            <a:endParaRPr lang="en-US" dirty="0"/>
          </a:p>
          <a:p>
            <a:pPr algn="ctr"/>
            <a:r>
              <a:rPr lang="en-US" dirty="0"/>
              <a:t>Also, you will see what I did when implementing file management. I implement file management when I wanted to mitigate risks that could affect data assets of the enterprise or companies. </a:t>
            </a:r>
          </a:p>
        </p:txBody>
      </p:sp>
    </p:spTree>
    <p:extLst>
      <p:ext uri="{BB962C8B-B14F-4D97-AF65-F5344CB8AC3E}">
        <p14:creationId xmlns:p14="http://schemas.microsoft.com/office/powerpoint/2010/main" val="20854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43896" y="838201"/>
            <a:ext cx="2556704" cy="1371601"/>
          </a:xfrm>
        </p:spPr>
        <p:txBody>
          <a:bodyPr>
            <a:normAutofit/>
          </a:bodyPr>
          <a:lstStyle/>
          <a:p>
            <a:r>
              <a:rPr lang="en-US" sz="3300" b="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582147"/>
            <a:ext cx="2063483" cy="2858691"/>
          </a:xfrm>
        </p:spPr>
        <p:txBody>
          <a:bodyPr>
            <a:normAutofit/>
          </a:bodyPr>
          <a:lstStyle/>
          <a:p>
            <a:r>
              <a:rPr lang="en-US" sz="1600" dirty="0"/>
              <a:t>This screenshot should show the following.</a:t>
            </a:r>
          </a:p>
          <a:p>
            <a:pPr marL="285750" indent="-285750">
              <a:buFont typeface="Arial" panose="020B0604020202020204" pitchFamily="34" charset="0"/>
              <a:buChar char="•"/>
            </a:pPr>
            <a:r>
              <a:rPr lang="en-US" sz="1600" dirty="0"/>
              <a:t>Content of the plaintext file</a:t>
            </a:r>
          </a:p>
          <a:p>
            <a:pPr marL="285750" indent="-285750">
              <a:buFont typeface="Arial" panose="020B0604020202020204" pitchFamily="34" charset="0"/>
              <a:buChar char="•"/>
            </a:pPr>
            <a:r>
              <a:rPr lang="en-US" sz="1600" dirty="0"/>
              <a:t>Content of the encrypted file</a:t>
            </a:r>
          </a:p>
        </p:txBody>
      </p:sp>
      <p:pic>
        <p:nvPicPr>
          <p:cNvPr id="6" name="Picture 5" descr="A computer screen shot of a dragon&#10;&#10;AI-generated content may be incorrect.">
            <a:extLst>
              <a:ext uri="{FF2B5EF4-FFF2-40B4-BE49-F238E27FC236}">
                <a16:creationId xmlns:a16="http://schemas.microsoft.com/office/drawing/2014/main" id="{B0946F83-6174-331F-CF46-037544FFB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957528"/>
            <a:ext cx="9144000" cy="4942944"/>
          </a:xfrm>
          <a:prstGeom prst="rect">
            <a:avLst/>
          </a:prstGeom>
        </p:spPr>
      </p:pic>
    </p:spTree>
    <p:extLst>
      <p:ext uri="{BB962C8B-B14F-4D97-AF65-F5344CB8AC3E}">
        <p14:creationId xmlns:p14="http://schemas.microsoft.com/office/powerpoint/2010/main" val="8174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23799" y="838201"/>
            <a:ext cx="2556704" cy="1371601"/>
          </a:xfrm>
        </p:spPr>
        <p:txBody>
          <a:bodyPr>
            <a:normAutofit/>
          </a:bodyPr>
          <a:lstStyle/>
          <a:p>
            <a:r>
              <a:rPr lang="en-US" sz="3300" b="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23800" y="2607683"/>
            <a:ext cx="2188273" cy="2858691"/>
          </a:xfrm>
        </p:spPr>
        <p:txBody>
          <a:bodyPr>
            <a:noAutofit/>
          </a:bodyPr>
          <a:lstStyle/>
          <a:p>
            <a:r>
              <a:rPr lang="en-US" sz="1600" dirty="0"/>
              <a:t>This screenshot should show the following.</a:t>
            </a:r>
          </a:p>
          <a:p>
            <a:pPr marL="285750" indent="-285750">
              <a:buFont typeface="Arial" panose="020B0604020202020204" pitchFamily="34" charset="0"/>
              <a:buChar char="•"/>
            </a:pPr>
            <a:r>
              <a:rPr lang="en-US" sz="1600" dirty="0"/>
              <a:t>The encrypted file being listed by itself</a:t>
            </a:r>
          </a:p>
          <a:p>
            <a:pPr marL="285750" indent="-285750">
              <a:buFont typeface="Arial" panose="020B0604020202020204" pitchFamily="34" charset="0"/>
              <a:buChar char="•"/>
            </a:pPr>
            <a:r>
              <a:rPr lang="en-US" sz="1600" dirty="0"/>
              <a:t>The decrypting process</a:t>
            </a:r>
          </a:p>
          <a:p>
            <a:pPr marL="285750" indent="-285750">
              <a:buFont typeface="Arial" panose="020B0604020202020204" pitchFamily="34" charset="0"/>
              <a:buChar char="•"/>
            </a:pPr>
            <a:r>
              <a:rPr lang="en-US" sz="1600" dirty="0"/>
              <a:t>Both the encrypted file and the original plaintext file being listed</a:t>
            </a:r>
          </a:p>
        </p:txBody>
      </p:sp>
      <p:pic>
        <p:nvPicPr>
          <p:cNvPr id="4" name="Picture 3" descr="A screenshot of a computer&#10;&#10;AI-generated content may be incorrect.">
            <a:extLst>
              <a:ext uri="{FF2B5EF4-FFF2-40B4-BE49-F238E27FC236}">
                <a16:creationId xmlns:a16="http://schemas.microsoft.com/office/drawing/2014/main" id="{0FEB16A8-D742-7DDA-7DB3-A35C2D882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272" y="1676400"/>
            <a:ext cx="9144000" cy="4914122"/>
          </a:xfrm>
          <a:prstGeom prst="rect">
            <a:avLst/>
          </a:prstGeom>
        </p:spPr>
      </p:pic>
    </p:spTree>
    <p:extLst>
      <p:ext uri="{BB962C8B-B14F-4D97-AF65-F5344CB8AC3E}">
        <p14:creationId xmlns:p14="http://schemas.microsoft.com/office/powerpoint/2010/main" val="321400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A33A-408B-A862-7C42-8D19B009D52D}"/>
              </a:ext>
            </a:extLst>
          </p:cNvPr>
          <p:cNvSpPr>
            <a:spLocks noGrp="1"/>
          </p:cNvSpPr>
          <p:nvPr>
            <p:ph type="ctrTitle"/>
          </p:nvPr>
        </p:nvSpPr>
        <p:spPr>
          <a:xfrm>
            <a:off x="999460" y="-250825"/>
            <a:ext cx="10363200" cy="1470025"/>
          </a:xfrm>
        </p:spPr>
        <p:txBody>
          <a:bodyPr/>
          <a:lstStyle/>
          <a:p>
            <a:r>
              <a:rPr lang="en-US" sz="4400" b="1" dirty="0">
                <a:latin typeface="Times New Roman" panose="02020603050405020304" pitchFamily="18" charset="0"/>
                <a:cs typeface="Times New Roman" panose="02020603050405020304" pitchFamily="18" charset="0"/>
              </a:rPr>
              <a:t>Stateful Firewall</a:t>
            </a: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79EB5F2-F001-277A-5EDF-E07FDEDCB73C}"/>
              </a:ext>
            </a:extLst>
          </p:cNvPr>
          <p:cNvSpPr>
            <a:spLocks noGrp="1"/>
          </p:cNvSpPr>
          <p:nvPr>
            <p:ph type="subTitle" idx="1"/>
          </p:nvPr>
        </p:nvSpPr>
        <p:spPr>
          <a:xfrm>
            <a:off x="212651" y="1010093"/>
            <a:ext cx="11748977" cy="5592726"/>
          </a:xfrm>
        </p:spPr>
        <p:txBody>
          <a:bodyPr/>
          <a:lstStyle/>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The following slides of this project show how firewall is used to protect enterprise computing resources from attacks.</a:t>
            </a:r>
          </a:p>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27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56114" y="-562792"/>
            <a:ext cx="4267200" cy="1125583"/>
          </a:xfrm>
        </p:spPr>
        <p:txBody>
          <a:bodyPr>
            <a:normAutofit/>
          </a:bodyPr>
          <a:lstStyle/>
          <a:p>
            <a:r>
              <a:rPr lang="en-US" sz="3200" b="0" dirty="0"/>
              <a:t>Question</a:t>
            </a:r>
          </a:p>
        </p:txBody>
      </p:sp>
      <p:sp>
        <p:nvSpPr>
          <p:cNvPr id="9" name="Text Placeholder 3"/>
          <p:cNvSpPr>
            <a:spLocks noGrp="1"/>
          </p:cNvSpPr>
          <p:nvPr>
            <p:ph type="body" sz="half" idx="2"/>
          </p:nvPr>
        </p:nvSpPr>
        <p:spPr>
          <a:xfrm>
            <a:off x="200246" y="562791"/>
            <a:ext cx="11791507" cy="6081823"/>
          </a:xfrm>
        </p:spPr>
        <p:txBody>
          <a:bodyPr>
            <a:normAutofit fontScale="92500"/>
          </a:bodyPr>
          <a:lstStyle/>
          <a:p>
            <a:pPr algn="ctr">
              <a:spcBef>
                <a:spcPts val="0"/>
              </a:spcBef>
            </a:pPr>
            <a:r>
              <a:rPr lang="en-US" sz="3200" dirty="0">
                <a:latin typeface="Times New Roman" panose="02020603050405020304" pitchFamily="18" charset="0"/>
                <a:cs typeface="Times New Roman" panose="02020603050405020304" pitchFamily="18" charset="0"/>
              </a:rPr>
              <a:t>What effect does the </a:t>
            </a:r>
            <a:r>
              <a:rPr lang="en-US" sz="3200" dirty="0" err="1">
                <a:latin typeface="Times New Roman" panose="02020603050405020304" pitchFamily="18" charset="0"/>
                <a:cs typeface="Times New Roman" panose="02020603050405020304" pitchFamily="18" charset="0"/>
              </a:rPr>
              <a:t>sudo</a:t>
            </a:r>
            <a:r>
              <a:rPr lang="en-US" sz="3200" dirty="0">
                <a:latin typeface="Times New Roman" panose="02020603050405020304" pitchFamily="18" charset="0"/>
                <a:cs typeface="Times New Roman" panose="02020603050405020304" pitchFamily="18" charset="0"/>
              </a:rPr>
              <a:t> iptables --policy INPUT DROP co</a:t>
            </a:r>
            <a:r>
              <a:rPr lang="en-US" sz="3200" b="0" i="0" dirty="0">
                <a:solidFill>
                  <a:srgbClr val="111111"/>
                </a:solidFill>
                <a:effectLst/>
                <a:latin typeface="Times New Roman" panose="02020603050405020304" pitchFamily="18" charset="0"/>
                <a:cs typeface="Times New Roman" panose="02020603050405020304" pitchFamily="18" charset="0"/>
              </a:rPr>
              <a:t>mm</a:t>
            </a:r>
            <a:r>
              <a:rPr lang="en-US" sz="3200" dirty="0">
                <a:latin typeface="Times New Roman" panose="02020603050405020304" pitchFamily="18" charset="0"/>
                <a:cs typeface="Times New Roman" panose="02020603050405020304" pitchFamily="18" charset="0"/>
              </a:rPr>
              <a:t>and have on the access to computing resources?</a:t>
            </a:r>
          </a:p>
          <a:p>
            <a:pPr algn="ctr">
              <a:spcBef>
                <a:spcPts val="0"/>
              </a:spcBef>
            </a:pPr>
            <a:endParaRPr lang="en-US" sz="3200" dirty="0">
              <a:latin typeface="Times New Roman" panose="02020603050405020304" pitchFamily="18" charset="0"/>
              <a:cs typeface="Times New Roman" panose="02020603050405020304" pitchFamily="18" charset="0"/>
            </a:endParaRPr>
          </a:p>
          <a:p>
            <a:pPr algn="ctr">
              <a:spcBef>
                <a:spcPts val="0"/>
              </a:spcBef>
            </a:pPr>
            <a:r>
              <a:rPr lang="en-US" sz="3200" dirty="0">
                <a:latin typeface="Times New Roman" panose="02020603050405020304" pitchFamily="18" charset="0"/>
                <a:cs typeface="Times New Roman" panose="02020603050405020304" pitchFamily="18" charset="0"/>
              </a:rPr>
              <a:t>Answer here: </a:t>
            </a:r>
          </a:p>
          <a:p>
            <a:pPr algn="ctr">
              <a:spcBef>
                <a:spcPts val="0"/>
              </a:spcBef>
            </a:pPr>
            <a:endParaRPr lang="en-US" sz="3200" dirty="0">
              <a:latin typeface="Times New Roman" panose="02020603050405020304" pitchFamily="18" charset="0"/>
              <a:cs typeface="Times New Roman" panose="02020603050405020304" pitchFamily="18" charset="0"/>
            </a:endParaRPr>
          </a:p>
          <a:p>
            <a:pPr algn="ctr">
              <a:spcAft>
                <a:spcPts val="600"/>
              </a:spcAft>
              <a:buFont typeface="Arial" panose="020B0604020202020204" pitchFamily="34" charset="0"/>
              <a:buChar char="•"/>
            </a:pPr>
            <a:r>
              <a:rPr lang="en-US" sz="3200" b="1" i="0" dirty="0">
                <a:solidFill>
                  <a:srgbClr val="111111"/>
                </a:solidFill>
                <a:effectLst/>
                <a:latin typeface="Times New Roman" panose="02020603050405020304" pitchFamily="18" charset="0"/>
                <a:cs typeface="Times New Roman" panose="02020603050405020304" pitchFamily="18" charset="0"/>
              </a:rPr>
              <a:t>Security</a:t>
            </a:r>
            <a:r>
              <a:rPr lang="en-US" sz="3200" b="0" i="0" dirty="0">
                <a:solidFill>
                  <a:srgbClr val="111111"/>
                </a:solidFill>
                <a:effectLst/>
                <a:latin typeface="Times New Roman" panose="02020603050405020304" pitchFamily="18" charset="0"/>
                <a:cs typeface="Times New Roman" panose="02020603050405020304" pitchFamily="18" charset="0"/>
              </a:rPr>
              <a:t>: Enhances security by dropping all unsolicited incoming traffic.</a:t>
            </a:r>
          </a:p>
          <a:p>
            <a:pPr algn="ctr">
              <a:spcAft>
                <a:spcPts val="600"/>
              </a:spcAft>
              <a:buFont typeface="Arial" panose="020B0604020202020204" pitchFamily="34" charset="0"/>
              <a:buChar char="•"/>
            </a:pPr>
            <a:r>
              <a:rPr lang="en-US" sz="3200" b="1" i="0" dirty="0">
                <a:solidFill>
                  <a:srgbClr val="111111"/>
                </a:solidFill>
                <a:effectLst/>
                <a:latin typeface="Times New Roman" panose="02020603050405020304" pitchFamily="18" charset="0"/>
                <a:cs typeface="Times New Roman" panose="02020603050405020304" pitchFamily="18" charset="0"/>
              </a:rPr>
              <a:t>Connectivity</a:t>
            </a:r>
            <a:r>
              <a:rPr lang="en-US" sz="3200" b="0" i="0" dirty="0">
                <a:solidFill>
                  <a:srgbClr val="111111"/>
                </a:solidFill>
                <a:effectLst/>
                <a:latin typeface="Times New Roman" panose="02020603050405020304" pitchFamily="18" charset="0"/>
                <a:cs typeface="Times New Roman" panose="02020603050405020304" pitchFamily="18" charset="0"/>
              </a:rPr>
              <a:t>: Requires careful configuration to avoid blocking essential services.</a:t>
            </a:r>
          </a:p>
          <a:p>
            <a:pPr algn="ctr">
              <a:spcAft>
                <a:spcPts val="600"/>
              </a:spcAft>
              <a:buFont typeface="Arial" panose="020B0604020202020204" pitchFamily="34" charset="0"/>
              <a:buChar char="•"/>
            </a:pPr>
            <a:r>
              <a:rPr lang="en-US" sz="3200" b="1" i="0" dirty="0">
                <a:solidFill>
                  <a:srgbClr val="111111"/>
                </a:solidFill>
                <a:effectLst/>
                <a:latin typeface="Times New Roman" panose="02020603050405020304" pitchFamily="18" charset="0"/>
                <a:cs typeface="Times New Roman" panose="02020603050405020304" pitchFamily="18" charset="0"/>
              </a:rPr>
              <a:t>Management</a:t>
            </a:r>
            <a:r>
              <a:rPr lang="en-US" sz="3200" b="0" i="0" dirty="0">
                <a:solidFill>
                  <a:srgbClr val="111111"/>
                </a:solidFill>
                <a:effectLst/>
                <a:latin typeface="Times New Roman" panose="02020603050405020304" pitchFamily="18" charset="0"/>
                <a:cs typeface="Times New Roman" panose="02020603050405020304" pitchFamily="18" charset="0"/>
              </a:rPr>
              <a:t>: Regularly review and update rules to ensure necessary access while maintaining security.</a:t>
            </a:r>
          </a:p>
          <a:p>
            <a:pPr algn="l">
              <a:spcAft>
                <a:spcPts val="600"/>
              </a:spcAft>
            </a:pPr>
            <a:endParaRPr lang="en-US" dirty="0"/>
          </a:p>
          <a:p>
            <a:pPr>
              <a:spcBef>
                <a:spcPts val="0"/>
              </a:spcBef>
            </a:pPr>
            <a:br>
              <a:rPr lang="en-US" dirty="0"/>
            </a:br>
            <a:endParaRPr lang="en-US" dirty="0"/>
          </a:p>
        </p:txBody>
      </p:sp>
    </p:spTree>
    <p:extLst>
      <p:ext uri="{BB962C8B-B14F-4D97-AF65-F5344CB8AC3E}">
        <p14:creationId xmlns:p14="http://schemas.microsoft.com/office/powerpoint/2010/main" val="9831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43896" y="304801"/>
            <a:ext cx="2556704" cy="1371601"/>
          </a:xfrm>
        </p:spPr>
        <p:txBody>
          <a:bodyPr>
            <a:normAutofit/>
          </a:bodyPr>
          <a:lstStyle/>
          <a:p>
            <a:r>
              <a:rPr lang="en-US" sz="3300" b="0" dirty="0"/>
              <a:t>Nmap Scan</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sz="1600" dirty="0"/>
              <a:t>This screenshot should show the Nmap scan result of the Linux Server VM.</a:t>
            </a:r>
          </a:p>
        </p:txBody>
      </p:sp>
      <p:pic>
        <p:nvPicPr>
          <p:cNvPr id="4" name="Picture 3">
            <a:extLst>
              <a:ext uri="{FF2B5EF4-FFF2-40B4-BE49-F238E27FC236}">
                <a16:creationId xmlns:a16="http://schemas.microsoft.com/office/drawing/2014/main" id="{E1E137DF-C872-39B8-D73E-5A6A33067479}"/>
              </a:ext>
            </a:extLst>
          </p:cNvPr>
          <p:cNvPicPr>
            <a:picLocks noChangeAspect="1"/>
          </p:cNvPicPr>
          <p:nvPr/>
        </p:nvPicPr>
        <p:blipFill>
          <a:blip r:embed="rId2"/>
          <a:stretch>
            <a:fillRect/>
          </a:stretch>
        </p:blipFill>
        <p:spPr>
          <a:xfrm>
            <a:off x="5761912" y="277092"/>
            <a:ext cx="4186192" cy="3093915"/>
          </a:xfrm>
          <a:prstGeom prst="rect">
            <a:avLst/>
          </a:prstGeom>
        </p:spPr>
      </p:pic>
      <p:pic>
        <p:nvPicPr>
          <p:cNvPr id="8" name="Picture 7">
            <a:extLst>
              <a:ext uri="{FF2B5EF4-FFF2-40B4-BE49-F238E27FC236}">
                <a16:creationId xmlns:a16="http://schemas.microsoft.com/office/drawing/2014/main" id="{664B5509-249C-73EA-4512-23FAEEB9280D}"/>
              </a:ext>
            </a:extLst>
          </p:cNvPr>
          <p:cNvPicPr>
            <a:picLocks noChangeAspect="1"/>
          </p:cNvPicPr>
          <p:nvPr/>
        </p:nvPicPr>
        <p:blipFill>
          <a:blip r:embed="rId3"/>
          <a:stretch>
            <a:fillRect/>
          </a:stretch>
        </p:blipFill>
        <p:spPr>
          <a:xfrm>
            <a:off x="5761912" y="3415746"/>
            <a:ext cx="4186192" cy="3179019"/>
          </a:xfrm>
          <a:prstGeom prst="rect">
            <a:avLst/>
          </a:prstGeom>
        </p:spPr>
      </p:pic>
    </p:spTree>
    <p:extLst>
      <p:ext uri="{BB962C8B-B14F-4D97-AF65-F5344CB8AC3E}">
        <p14:creationId xmlns:p14="http://schemas.microsoft.com/office/powerpoint/2010/main" val="182950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0715-B56A-4A9A-9A24-72A770500E18}"/>
              </a:ext>
            </a:extLst>
          </p:cNvPr>
          <p:cNvSpPr>
            <a:spLocks noGrp="1"/>
          </p:cNvSpPr>
          <p:nvPr>
            <p:ph type="ctrTitle"/>
          </p:nvPr>
        </p:nvSpPr>
        <p:spPr>
          <a:xfrm>
            <a:off x="170121" y="174035"/>
            <a:ext cx="11940363" cy="1470025"/>
          </a:xfrm>
        </p:spPr>
        <p:txBody>
          <a:bodyPr/>
          <a:lstStyle/>
          <a:p>
            <a:pPr algn="l"/>
            <a:r>
              <a:rPr lang="en-US" sz="4400" b="1" dirty="0"/>
              <a:t>Bring Your Own Device (BYOD) Security Policy</a:t>
            </a:r>
            <a:endParaRPr lang="en-US" b="1" dirty="0"/>
          </a:p>
        </p:txBody>
      </p:sp>
      <p:sp>
        <p:nvSpPr>
          <p:cNvPr id="3" name="Subtitle 2">
            <a:extLst>
              <a:ext uri="{FF2B5EF4-FFF2-40B4-BE49-F238E27FC236}">
                <a16:creationId xmlns:a16="http://schemas.microsoft.com/office/drawing/2014/main" id="{7024D57C-09A3-012F-38F1-F3EBFD779E42}"/>
              </a:ext>
            </a:extLst>
          </p:cNvPr>
          <p:cNvSpPr>
            <a:spLocks noGrp="1"/>
          </p:cNvSpPr>
          <p:nvPr>
            <p:ph type="subTitle" idx="1"/>
          </p:nvPr>
        </p:nvSpPr>
        <p:spPr>
          <a:xfrm>
            <a:off x="276447" y="1318437"/>
            <a:ext cx="11745432" cy="5365528"/>
          </a:xfrm>
        </p:spPr>
        <p:txBody>
          <a:bodyPr>
            <a:normAutofit/>
          </a:bodyPr>
          <a:lstStyle/>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r>
              <a:rPr lang="en-US" sz="3600" dirty="0">
                <a:solidFill>
                  <a:schemeClr val="tx1"/>
                </a:solidFill>
                <a:latin typeface="Times New Roman" panose="02020603050405020304" pitchFamily="18" charset="0"/>
                <a:cs typeface="Times New Roman" panose="02020603050405020304" pitchFamily="18" charset="0"/>
              </a:rPr>
              <a:t>The following project slides show the created Bring Your Own Device (BYOD) security policy for ABC Corporation based on a SANS security template</a:t>
            </a:r>
          </a:p>
          <a:p>
            <a:r>
              <a:rPr lang="en-US" sz="2400" b="1" dirty="0">
                <a:solidFill>
                  <a:schemeClr val="tx1"/>
                </a:solidFill>
                <a:latin typeface="Times New Roman" panose="02020603050405020304" pitchFamily="18" charset="0"/>
                <a:cs typeface="Times New Roman" panose="02020603050405020304" pitchFamily="18" charset="0"/>
              </a:rPr>
              <a:t>(You can also click on the Microsoft Word file below attached to explore more)</a:t>
            </a:r>
          </a:p>
        </p:txBody>
      </p:sp>
      <p:graphicFrame>
        <p:nvGraphicFramePr>
          <p:cNvPr id="4" name="Object 3">
            <a:extLst>
              <a:ext uri="{FF2B5EF4-FFF2-40B4-BE49-F238E27FC236}">
                <a16:creationId xmlns:a16="http://schemas.microsoft.com/office/drawing/2014/main" id="{B665BCF5-4ADE-69DD-67F1-3BC6ECB55DBB}"/>
              </a:ext>
            </a:extLst>
          </p:cNvPr>
          <p:cNvGraphicFramePr>
            <a:graphicFrameLocks noChangeAspect="1"/>
          </p:cNvGraphicFramePr>
          <p:nvPr>
            <p:extLst>
              <p:ext uri="{D42A27DB-BD31-4B8C-83A1-F6EECF244321}">
                <p14:modId xmlns:p14="http://schemas.microsoft.com/office/powerpoint/2010/main" val="961121359"/>
              </p:ext>
            </p:extLst>
          </p:nvPr>
        </p:nvGraphicFramePr>
        <p:xfrm>
          <a:off x="5059326" y="4765729"/>
          <a:ext cx="2309038" cy="2000366"/>
        </p:xfrm>
        <a:graphic>
          <a:graphicData uri="http://schemas.openxmlformats.org/presentationml/2006/ole">
            <mc:AlternateContent xmlns:mc="http://schemas.openxmlformats.org/markup-compatibility/2006">
              <mc:Choice xmlns:v="urn:schemas-microsoft-com:vml" Requires="v">
                <p:oleObj name="Document" showAsIcon="1" r:id="rId2" imgW="914400" imgH="792417" progId="Word.Document.12">
                  <p:embed/>
                </p:oleObj>
              </mc:Choice>
              <mc:Fallback>
                <p:oleObj name="Document" showAsIcon="1" r:id="rId2" imgW="914400" imgH="792417" progId="Word.Document.12">
                  <p:embed/>
                  <p:pic>
                    <p:nvPicPr>
                      <p:cNvPr id="4" name="Object 3">
                        <a:extLst>
                          <a:ext uri="{FF2B5EF4-FFF2-40B4-BE49-F238E27FC236}">
                            <a16:creationId xmlns:a16="http://schemas.microsoft.com/office/drawing/2014/main" id="{B665BCF5-4ADE-69DD-67F1-3BC6ECB55DBB}"/>
                          </a:ext>
                        </a:extLst>
                      </p:cNvPr>
                      <p:cNvPicPr/>
                      <p:nvPr/>
                    </p:nvPicPr>
                    <p:blipFill>
                      <a:blip r:embed="rId3"/>
                      <a:stretch>
                        <a:fillRect/>
                      </a:stretch>
                    </p:blipFill>
                    <p:spPr>
                      <a:xfrm>
                        <a:off x="5059326" y="4765729"/>
                        <a:ext cx="2309038" cy="2000366"/>
                      </a:xfrm>
                      <a:prstGeom prst="rect">
                        <a:avLst/>
                      </a:prstGeom>
                    </p:spPr>
                  </p:pic>
                </p:oleObj>
              </mc:Fallback>
            </mc:AlternateContent>
          </a:graphicData>
        </a:graphic>
      </p:graphicFrame>
    </p:spTree>
    <p:extLst>
      <p:ext uri="{BB962C8B-B14F-4D97-AF65-F5344CB8AC3E}">
        <p14:creationId xmlns:p14="http://schemas.microsoft.com/office/powerpoint/2010/main" val="3533050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TotalTime>
  <Words>1085</Words>
  <Application>Microsoft Office PowerPoint</Application>
  <PresentationFormat>Widescreen</PresentationFormat>
  <Paragraphs>127</Paragraphs>
  <Slides>22</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1" baseType="lpstr">
      <vt:lpstr>Aptos</vt:lpstr>
      <vt:lpstr>Aptos Display</vt:lpstr>
      <vt:lpstr>Arial</vt:lpstr>
      <vt:lpstr>Calibri</vt:lpstr>
      <vt:lpstr>Times New Roman</vt:lpstr>
      <vt:lpstr>Office Theme</vt:lpstr>
      <vt:lpstr>Office Theme</vt:lpstr>
      <vt:lpstr>Office Theme</vt:lpstr>
      <vt:lpstr>Document</vt:lpstr>
      <vt:lpstr>FINAL PROJECT</vt:lpstr>
      <vt:lpstr>PowerPoint Presentation</vt:lpstr>
      <vt:lpstr>Asymmetric Key Encryption</vt:lpstr>
      <vt:lpstr>File Encryption</vt:lpstr>
      <vt:lpstr>File Decryption</vt:lpstr>
      <vt:lpstr>Stateful Firewall</vt:lpstr>
      <vt:lpstr>Question</vt:lpstr>
      <vt:lpstr>Nmap Scan</vt:lpstr>
      <vt:lpstr>Bring Your Own Device (BYOD) Security Policy</vt:lpstr>
      <vt:lpstr>PowerPoint Presentation</vt:lpstr>
      <vt:lpstr>PowerPoint Presentation</vt:lpstr>
      <vt:lpstr>PowerPoint Presentation</vt:lpstr>
      <vt:lpstr>PowerPoint Presentation</vt:lpstr>
      <vt:lpstr>Multifactor Authentication (MFA)</vt:lpstr>
      <vt:lpstr>Common-auth Configuration File</vt:lpstr>
      <vt:lpstr>MFA Logon Screen</vt:lpstr>
      <vt:lpstr>Vulnerability Assessment</vt:lpstr>
      <vt:lpstr>Nmap</vt:lpstr>
      <vt:lpstr>NetCat</vt:lpstr>
      <vt:lpstr>Wireshark</vt:lpstr>
      <vt:lpstr>Nessus</vt:lpstr>
      <vt:lpstr>CHALLENGES, SOLUTIONS AND 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Bahati, Fiston Kadetwa</dc:creator>
  <cp:lastModifiedBy>Bahati, Fiston Kadetwa</cp:lastModifiedBy>
  <cp:revision>20</cp:revision>
  <dcterms:created xsi:type="dcterms:W3CDTF">2025-04-19T10:47:05Z</dcterms:created>
  <dcterms:modified xsi:type="dcterms:W3CDTF">2025-04-23T12:25:22Z</dcterms:modified>
</cp:coreProperties>
</file>