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85" r:id="rId3"/>
    <p:sldId id="257" r:id="rId4"/>
    <p:sldId id="291" r:id="rId5"/>
    <p:sldId id="258" r:id="rId6"/>
    <p:sldId id="259" r:id="rId7"/>
    <p:sldId id="260" r:id="rId8"/>
    <p:sldId id="261" r:id="rId9"/>
    <p:sldId id="263" r:id="rId10"/>
    <p:sldId id="286" r:id="rId11"/>
    <p:sldId id="264" r:id="rId12"/>
    <p:sldId id="265" r:id="rId13"/>
    <p:sldId id="266" r:id="rId14"/>
    <p:sldId id="267" r:id="rId15"/>
    <p:sldId id="269" r:id="rId16"/>
    <p:sldId id="287" r:id="rId17"/>
    <p:sldId id="270" r:id="rId18"/>
    <p:sldId id="271" r:id="rId19"/>
    <p:sldId id="272" r:id="rId20"/>
    <p:sldId id="274" r:id="rId21"/>
    <p:sldId id="288" r:id="rId22"/>
    <p:sldId id="275" r:id="rId23"/>
    <p:sldId id="276" r:id="rId24"/>
    <p:sldId id="277" r:id="rId25"/>
    <p:sldId id="278" r:id="rId26"/>
    <p:sldId id="280" r:id="rId27"/>
    <p:sldId id="290" r:id="rId28"/>
    <p:sldId id="289" r:id="rId29"/>
    <p:sldId id="281" r:id="rId30"/>
    <p:sldId id="282" r:id="rId31"/>
    <p:sldId id="283" r:id="rId32"/>
    <p:sldId id="29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3D4B-47F8-05D8-AC43-0BE562AD27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9551F4-7613-E3D4-78FE-DE6FB1AF12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D1D372-F622-967D-6541-0A44EC00B893}"/>
              </a:ext>
            </a:extLst>
          </p:cNvPr>
          <p:cNvSpPr>
            <a:spLocks noGrp="1"/>
          </p:cNvSpPr>
          <p:nvPr>
            <p:ph type="dt" sz="half" idx="10"/>
          </p:nvPr>
        </p:nvSpPr>
        <p:spPr/>
        <p:txBody>
          <a:bodyPr/>
          <a:lstStyle/>
          <a:p>
            <a:fld id="{263720FF-1267-4FB9-965E-5E2C49B18254}" type="datetimeFigureOut">
              <a:rPr lang="en-US" smtClean="0"/>
              <a:t>10/28/2025</a:t>
            </a:fld>
            <a:endParaRPr lang="en-US"/>
          </a:p>
        </p:txBody>
      </p:sp>
      <p:sp>
        <p:nvSpPr>
          <p:cNvPr id="5" name="Footer Placeholder 4">
            <a:extLst>
              <a:ext uri="{FF2B5EF4-FFF2-40B4-BE49-F238E27FC236}">
                <a16:creationId xmlns:a16="http://schemas.microsoft.com/office/drawing/2014/main" id="{07B2A09C-4582-4637-2A7A-5853566CD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54A3F-178C-4E5A-4D97-3B373B268F5B}"/>
              </a:ext>
            </a:extLst>
          </p:cNvPr>
          <p:cNvSpPr>
            <a:spLocks noGrp="1"/>
          </p:cNvSpPr>
          <p:nvPr>
            <p:ph type="sldNum" sz="quarter" idx="12"/>
          </p:nvPr>
        </p:nvSpPr>
        <p:spPr/>
        <p:txBody>
          <a:bodyPr/>
          <a:lstStyle/>
          <a:p>
            <a:fld id="{F5F9B7EA-EA47-4CB4-AD62-EC7CB9467FEA}" type="slidenum">
              <a:rPr lang="en-US" smtClean="0"/>
              <a:t>‹#›</a:t>
            </a:fld>
            <a:endParaRPr lang="en-US"/>
          </a:p>
        </p:txBody>
      </p:sp>
    </p:spTree>
    <p:extLst>
      <p:ext uri="{BB962C8B-B14F-4D97-AF65-F5344CB8AC3E}">
        <p14:creationId xmlns:p14="http://schemas.microsoft.com/office/powerpoint/2010/main" val="348948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309A7-9AB0-AF08-3797-C34A5EAF4B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CCB002-831A-C3B5-3990-59B10A3C8E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08F99-7ADD-E668-55A8-48F4B1D03DB3}"/>
              </a:ext>
            </a:extLst>
          </p:cNvPr>
          <p:cNvSpPr>
            <a:spLocks noGrp="1"/>
          </p:cNvSpPr>
          <p:nvPr>
            <p:ph type="dt" sz="half" idx="10"/>
          </p:nvPr>
        </p:nvSpPr>
        <p:spPr/>
        <p:txBody>
          <a:bodyPr/>
          <a:lstStyle/>
          <a:p>
            <a:fld id="{263720FF-1267-4FB9-965E-5E2C49B18254}" type="datetimeFigureOut">
              <a:rPr lang="en-US" smtClean="0"/>
              <a:t>10/28/2025</a:t>
            </a:fld>
            <a:endParaRPr lang="en-US"/>
          </a:p>
        </p:txBody>
      </p:sp>
      <p:sp>
        <p:nvSpPr>
          <p:cNvPr id="5" name="Footer Placeholder 4">
            <a:extLst>
              <a:ext uri="{FF2B5EF4-FFF2-40B4-BE49-F238E27FC236}">
                <a16:creationId xmlns:a16="http://schemas.microsoft.com/office/drawing/2014/main" id="{FAEF379D-647F-C94F-34CA-8EF702607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65DFD-B949-3C1F-63DD-D96CCCD7AFF4}"/>
              </a:ext>
            </a:extLst>
          </p:cNvPr>
          <p:cNvSpPr>
            <a:spLocks noGrp="1"/>
          </p:cNvSpPr>
          <p:nvPr>
            <p:ph type="sldNum" sz="quarter" idx="12"/>
          </p:nvPr>
        </p:nvSpPr>
        <p:spPr/>
        <p:txBody>
          <a:bodyPr/>
          <a:lstStyle/>
          <a:p>
            <a:fld id="{F5F9B7EA-EA47-4CB4-AD62-EC7CB9467FEA}" type="slidenum">
              <a:rPr lang="en-US" smtClean="0"/>
              <a:t>‹#›</a:t>
            </a:fld>
            <a:endParaRPr lang="en-US"/>
          </a:p>
        </p:txBody>
      </p:sp>
    </p:spTree>
    <p:extLst>
      <p:ext uri="{BB962C8B-B14F-4D97-AF65-F5344CB8AC3E}">
        <p14:creationId xmlns:p14="http://schemas.microsoft.com/office/powerpoint/2010/main" val="264278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F8CA11-1647-00A8-2672-3D3BDAE472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D2E2F4-6BBD-B7A8-6407-32112D2FF5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39B15-4F58-6C15-3D37-D6FAF2EAB956}"/>
              </a:ext>
            </a:extLst>
          </p:cNvPr>
          <p:cNvSpPr>
            <a:spLocks noGrp="1"/>
          </p:cNvSpPr>
          <p:nvPr>
            <p:ph type="dt" sz="half" idx="10"/>
          </p:nvPr>
        </p:nvSpPr>
        <p:spPr/>
        <p:txBody>
          <a:bodyPr/>
          <a:lstStyle/>
          <a:p>
            <a:fld id="{263720FF-1267-4FB9-965E-5E2C49B18254}" type="datetimeFigureOut">
              <a:rPr lang="en-US" smtClean="0"/>
              <a:t>10/28/2025</a:t>
            </a:fld>
            <a:endParaRPr lang="en-US"/>
          </a:p>
        </p:txBody>
      </p:sp>
      <p:sp>
        <p:nvSpPr>
          <p:cNvPr id="5" name="Footer Placeholder 4">
            <a:extLst>
              <a:ext uri="{FF2B5EF4-FFF2-40B4-BE49-F238E27FC236}">
                <a16:creationId xmlns:a16="http://schemas.microsoft.com/office/drawing/2014/main" id="{82F25B9A-B297-D410-74F5-B2CB0218D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B79F4-8460-FC48-80A0-9869C7BC8804}"/>
              </a:ext>
            </a:extLst>
          </p:cNvPr>
          <p:cNvSpPr>
            <a:spLocks noGrp="1"/>
          </p:cNvSpPr>
          <p:nvPr>
            <p:ph type="sldNum" sz="quarter" idx="12"/>
          </p:nvPr>
        </p:nvSpPr>
        <p:spPr/>
        <p:txBody>
          <a:bodyPr/>
          <a:lstStyle/>
          <a:p>
            <a:fld id="{F5F9B7EA-EA47-4CB4-AD62-EC7CB9467FEA}" type="slidenum">
              <a:rPr lang="en-US" smtClean="0"/>
              <a:t>‹#›</a:t>
            </a:fld>
            <a:endParaRPr lang="en-US"/>
          </a:p>
        </p:txBody>
      </p:sp>
    </p:spTree>
    <p:extLst>
      <p:ext uri="{BB962C8B-B14F-4D97-AF65-F5344CB8AC3E}">
        <p14:creationId xmlns:p14="http://schemas.microsoft.com/office/powerpoint/2010/main" val="2503383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E593C-9166-4B72-AE94-8BA707DA0663}"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3CB2-7267-C1B4-72AE-DDACE8869F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77F447-3021-1CA5-C2BA-3E890FFEC8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3CCA1-091B-7BDC-BB34-1131ECE7D864}"/>
              </a:ext>
            </a:extLst>
          </p:cNvPr>
          <p:cNvSpPr>
            <a:spLocks noGrp="1"/>
          </p:cNvSpPr>
          <p:nvPr>
            <p:ph type="dt" sz="half" idx="10"/>
          </p:nvPr>
        </p:nvSpPr>
        <p:spPr/>
        <p:txBody>
          <a:bodyPr/>
          <a:lstStyle/>
          <a:p>
            <a:fld id="{263720FF-1267-4FB9-965E-5E2C49B18254}" type="datetimeFigureOut">
              <a:rPr lang="en-US" smtClean="0"/>
              <a:t>10/28/2025</a:t>
            </a:fld>
            <a:endParaRPr lang="en-US"/>
          </a:p>
        </p:txBody>
      </p:sp>
      <p:sp>
        <p:nvSpPr>
          <p:cNvPr id="5" name="Footer Placeholder 4">
            <a:extLst>
              <a:ext uri="{FF2B5EF4-FFF2-40B4-BE49-F238E27FC236}">
                <a16:creationId xmlns:a16="http://schemas.microsoft.com/office/drawing/2014/main" id="{CEB91800-C06B-FD3F-C744-BEB2644EC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BBC85-04E7-12CE-18AB-567E9F436C43}"/>
              </a:ext>
            </a:extLst>
          </p:cNvPr>
          <p:cNvSpPr>
            <a:spLocks noGrp="1"/>
          </p:cNvSpPr>
          <p:nvPr>
            <p:ph type="sldNum" sz="quarter" idx="12"/>
          </p:nvPr>
        </p:nvSpPr>
        <p:spPr/>
        <p:txBody>
          <a:bodyPr/>
          <a:lstStyle/>
          <a:p>
            <a:fld id="{F5F9B7EA-EA47-4CB4-AD62-EC7CB9467FEA}" type="slidenum">
              <a:rPr lang="en-US" smtClean="0"/>
              <a:t>‹#›</a:t>
            </a:fld>
            <a:endParaRPr lang="en-US"/>
          </a:p>
        </p:txBody>
      </p:sp>
    </p:spTree>
    <p:extLst>
      <p:ext uri="{BB962C8B-B14F-4D97-AF65-F5344CB8AC3E}">
        <p14:creationId xmlns:p14="http://schemas.microsoft.com/office/powerpoint/2010/main" val="421883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E50A-91AA-D683-FDCD-48BAF1C36A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8B4A12-12AD-A7C8-7FB6-C9AE69F2E5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6F60CB-B1C9-F730-DBE8-2685E2147034}"/>
              </a:ext>
            </a:extLst>
          </p:cNvPr>
          <p:cNvSpPr>
            <a:spLocks noGrp="1"/>
          </p:cNvSpPr>
          <p:nvPr>
            <p:ph type="dt" sz="half" idx="10"/>
          </p:nvPr>
        </p:nvSpPr>
        <p:spPr/>
        <p:txBody>
          <a:bodyPr/>
          <a:lstStyle/>
          <a:p>
            <a:fld id="{263720FF-1267-4FB9-965E-5E2C49B18254}" type="datetimeFigureOut">
              <a:rPr lang="en-US" smtClean="0"/>
              <a:t>10/28/2025</a:t>
            </a:fld>
            <a:endParaRPr lang="en-US"/>
          </a:p>
        </p:txBody>
      </p:sp>
      <p:sp>
        <p:nvSpPr>
          <p:cNvPr id="5" name="Footer Placeholder 4">
            <a:extLst>
              <a:ext uri="{FF2B5EF4-FFF2-40B4-BE49-F238E27FC236}">
                <a16:creationId xmlns:a16="http://schemas.microsoft.com/office/drawing/2014/main" id="{745CE729-67DB-1AE9-46DA-360BBFD6B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CA5B7-33CA-293B-4C03-7371975FA16B}"/>
              </a:ext>
            </a:extLst>
          </p:cNvPr>
          <p:cNvSpPr>
            <a:spLocks noGrp="1"/>
          </p:cNvSpPr>
          <p:nvPr>
            <p:ph type="sldNum" sz="quarter" idx="12"/>
          </p:nvPr>
        </p:nvSpPr>
        <p:spPr/>
        <p:txBody>
          <a:bodyPr/>
          <a:lstStyle/>
          <a:p>
            <a:fld id="{F5F9B7EA-EA47-4CB4-AD62-EC7CB9467FEA}" type="slidenum">
              <a:rPr lang="en-US" smtClean="0"/>
              <a:t>‹#›</a:t>
            </a:fld>
            <a:endParaRPr lang="en-US"/>
          </a:p>
        </p:txBody>
      </p:sp>
    </p:spTree>
    <p:extLst>
      <p:ext uri="{BB962C8B-B14F-4D97-AF65-F5344CB8AC3E}">
        <p14:creationId xmlns:p14="http://schemas.microsoft.com/office/powerpoint/2010/main" val="232267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FED4-553C-E225-6759-ED18733998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72D380-4E0E-C9CD-C001-069A677D53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A15676-1DD6-BD20-DDAC-38767DC5CD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25E349-CA1C-7CAB-885B-E8C7AB51FF2A}"/>
              </a:ext>
            </a:extLst>
          </p:cNvPr>
          <p:cNvSpPr>
            <a:spLocks noGrp="1"/>
          </p:cNvSpPr>
          <p:nvPr>
            <p:ph type="dt" sz="half" idx="10"/>
          </p:nvPr>
        </p:nvSpPr>
        <p:spPr/>
        <p:txBody>
          <a:bodyPr/>
          <a:lstStyle/>
          <a:p>
            <a:fld id="{263720FF-1267-4FB9-965E-5E2C49B18254}" type="datetimeFigureOut">
              <a:rPr lang="en-US" smtClean="0"/>
              <a:t>10/28/2025</a:t>
            </a:fld>
            <a:endParaRPr lang="en-US"/>
          </a:p>
        </p:txBody>
      </p:sp>
      <p:sp>
        <p:nvSpPr>
          <p:cNvPr id="6" name="Footer Placeholder 5">
            <a:extLst>
              <a:ext uri="{FF2B5EF4-FFF2-40B4-BE49-F238E27FC236}">
                <a16:creationId xmlns:a16="http://schemas.microsoft.com/office/drawing/2014/main" id="{9329D84A-7F92-9039-F9E2-1AA9D402B2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381A12-708A-A548-E125-3749542FC293}"/>
              </a:ext>
            </a:extLst>
          </p:cNvPr>
          <p:cNvSpPr>
            <a:spLocks noGrp="1"/>
          </p:cNvSpPr>
          <p:nvPr>
            <p:ph type="sldNum" sz="quarter" idx="12"/>
          </p:nvPr>
        </p:nvSpPr>
        <p:spPr/>
        <p:txBody>
          <a:bodyPr/>
          <a:lstStyle/>
          <a:p>
            <a:fld id="{F5F9B7EA-EA47-4CB4-AD62-EC7CB9467FEA}" type="slidenum">
              <a:rPr lang="en-US" smtClean="0"/>
              <a:t>‹#›</a:t>
            </a:fld>
            <a:endParaRPr lang="en-US"/>
          </a:p>
        </p:txBody>
      </p:sp>
    </p:spTree>
    <p:extLst>
      <p:ext uri="{BB962C8B-B14F-4D97-AF65-F5344CB8AC3E}">
        <p14:creationId xmlns:p14="http://schemas.microsoft.com/office/powerpoint/2010/main" val="2631708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17CD-C364-9264-CC62-38C67962F1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033131-05F4-FBB5-955C-5D94C5E52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F1CC44-B392-146A-5605-DFCBBE7564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87C7D4-8103-194D-DD71-44279656E2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571B7F-4D1D-6618-6667-A3E187FBCE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ECE04-FD50-511A-EED6-2B2C81D60351}"/>
              </a:ext>
            </a:extLst>
          </p:cNvPr>
          <p:cNvSpPr>
            <a:spLocks noGrp="1"/>
          </p:cNvSpPr>
          <p:nvPr>
            <p:ph type="dt" sz="half" idx="10"/>
          </p:nvPr>
        </p:nvSpPr>
        <p:spPr/>
        <p:txBody>
          <a:bodyPr/>
          <a:lstStyle/>
          <a:p>
            <a:fld id="{263720FF-1267-4FB9-965E-5E2C49B18254}" type="datetimeFigureOut">
              <a:rPr lang="en-US" smtClean="0"/>
              <a:t>10/28/2025</a:t>
            </a:fld>
            <a:endParaRPr lang="en-US"/>
          </a:p>
        </p:txBody>
      </p:sp>
      <p:sp>
        <p:nvSpPr>
          <p:cNvPr id="8" name="Footer Placeholder 7">
            <a:extLst>
              <a:ext uri="{FF2B5EF4-FFF2-40B4-BE49-F238E27FC236}">
                <a16:creationId xmlns:a16="http://schemas.microsoft.com/office/drawing/2014/main" id="{AA9320E2-5FBD-F355-FF0D-4A34B9A890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57FEFC-26FC-8541-63F5-05660FD4CAB7}"/>
              </a:ext>
            </a:extLst>
          </p:cNvPr>
          <p:cNvSpPr>
            <a:spLocks noGrp="1"/>
          </p:cNvSpPr>
          <p:nvPr>
            <p:ph type="sldNum" sz="quarter" idx="12"/>
          </p:nvPr>
        </p:nvSpPr>
        <p:spPr/>
        <p:txBody>
          <a:bodyPr/>
          <a:lstStyle/>
          <a:p>
            <a:fld id="{F5F9B7EA-EA47-4CB4-AD62-EC7CB9467FEA}" type="slidenum">
              <a:rPr lang="en-US" smtClean="0"/>
              <a:t>‹#›</a:t>
            </a:fld>
            <a:endParaRPr lang="en-US"/>
          </a:p>
        </p:txBody>
      </p:sp>
    </p:spTree>
    <p:extLst>
      <p:ext uri="{BB962C8B-B14F-4D97-AF65-F5344CB8AC3E}">
        <p14:creationId xmlns:p14="http://schemas.microsoft.com/office/powerpoint/2010/main" val="245950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EEB44-3937-FDED-AE36-9138CCFA3A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CD4774-3015-CE79-1346-CD079CB1F752}"/>
              </a:ext>
            </a:extLst>
          </p:cNvPr>
          <p:cNvSpPr>
            <a:spLocks noGrp="1"/>
          </p:cNvSpPr>
          <p:nvPr>
            <p:ph type="dt" sz="half" idx="10"/>
          </p:nvPr>
        </p:nvSpPr>
        <p:spPr/>
        <p:txBody>
          <a:bodyPr/>
          <a:lstStyle/>
          <a:p>
            <a:fld id="{263720FF-1267-4FB9-965E-5E2C49B18254}" type="datetimeFigureOut">
              <a:rPr lang="en-US" smtClean="0"/>
              <a:t>10/28/2025</a:t>
            </a:fld>
            <a:endParaRPr lang="en-US"/>
          </a:p>
        </p:txBody>
      </p:sp>
      <p:sp>
        <p:nvSpPr>
          <p:cNvPr id="4" name="Footer Placeholder 3">
            <a:extLst>
              <a:ext uri="{FF2B5EF4-FFF2-40B4-BE49-F238E27FC236}">
                <a16:creationId xmlns:a16="http://schemas.microsoft.com/office/drawing/2014/main" id="{0B2F7818-2972-4A7D-F639-40AE27C030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4DC4F1-E462-2041-290C-A28D15AEAF8C}"/>
              </a:ext>
            </a:extLst>
          </p:cNvPr>
          <p:cNvSpPr>
            <a:spLocks noGrp="1"/>
          </p:cNvSpPr>
          <p:nvPr>
            <p:ph type="sldNum" sz="quarter" idx="12"/>
          </p:nvPr>
        </p:nvSpPr>
        <p:spPr/>
        <p:txBody>
          <a:bodyPr/>
          <a:lstStyle/>
          <a:p>
            <a:fld id="{F5F9B7EA-EA47-4CB4-AD62-EC7CB9467FEA}" type="slidenum">
              <a:rPr lang="en-US" smtClean="0"/>
              <a:t>‹#›</a:t>
            </a:fld>
            <a:endParaRPr lang="en-US"/>
          </a:p>
        </p:txBody>
      </p:sp>
    </p:spTree>
    <p:extLst>
      <p:ext uri="{BB962C8B-B14F-4D97-AF65-F5344CB8AC3E}">
        <p14:creationId xmlns:p14="http://schemas.microsoft.com/office/powerpoint/2010/main" val="2406472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94516B-686A-80F0-7CD4-432AADEAEC03}"/>
              </a:ext>
            </a:extLst>
          </p:cNvPr>
          <p:cNvSpPr>
            <a:spLocks noGrp="1"/>
          </p:cNvSpPr>
          <p:nvPr>
            <p:ph type="dt" sz="half" idx="10"/>
          </p:nvPr>
        </p:nvSpPr>
        <p:spPr/>
        <p:txBody>
          <a:bodyPr/>
          <a:lstStyle/>
          <a:p>
            <a:fld id="{263720FF-1267-4FB9-965E-5E2C49B18254}" type="datetimeFigureOut">
              <a:rPr lang="en-US" smtClean="0"/>
              <a:t>10/28/2025</a:t>
            </a:fld>
            <a:endParaRPr lang="en-US"/>
          </a:p>
        </p:txBody>
      </p:sp>
      <p:sp>
        <p:nvSpPr>
          <p:cNvPr id="3" name="Footer Placeholder 2">
            <a:extLst>
              <a:ext uri="{FF2B5EF4-FFF2-40B4-BE49-F238E27FC236}">
                <a16:creationId xmlns:a16="http://schemas.microsoft.com/office/drawing/2014/main" id="{5C0A2C05-2C70-B7CC-26BB-2DE45A1840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915047-9018-1830-1DD5-56CE5CD6E817}"/>
              </a:ext>
            </a:extLst>
          </p:cNvPr>
          <p:cNvSpPr>
            <a:spLocks noGrp="1"/>
          </p:cNvSpPr>
          <p:nvPr>
            <p:ph type="sldNum" sz="quarter" idx="12"/>
          </p:nvPr>
        </p:nvSpPr>
        <p:spPr/>
        <p:txBody>
          <a:bodyPr/>
          <a:lstStyle/>
          <a:p>
            <a:fld id="{F5F9B7EA-EA47-4CB4-AD62-EC7CB9467FEA}" type="slidenum">
              <a:rPr lang="en-US" smtClean="0"/>
              <a:t>‹#›</a:t>
            </a:fld>
            <a:endParaRPr lang="en-US"/>
          </a:p>
        </p:txBody>
      </p:sp>
    </p:spTree>
    <p:extLst>
      <p:ext uri="{BB962C8B-B14F-4D97-AF65-F5344CB8AC3E}">
        <p14:creationId xmlns:p14="http://schemas.microsoft.com/office/powerpoint/2010/main" val="347688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E274-A65F-D338-76DD-E7B2A1AAC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2FD389-4327-8A1A-56D7-06B31A1D2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1F6D04-B4C1-0953-5707-BBDFFBC90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63443-5CD3-F392-7BF8-D558E621AEB8}"/>
              </a:ext>
            </a:extLst>
          </p:cNvPr>
          <p:cNvSpPr>
            <a:spLocks noGrp="1"/>
          </p:cNvSpPr>
          <p:nvPr>
            <p:ph type="dt" sz="half" idx="10"/>
          </p:nvPr>
        </p:nvSpPr>
        <p:spPr/>
        <p:txBody>
          <a:bodyPr/>
          <a:lstStyle/>
          <a:p>
            <a:fld id="{263720FF-1267-4FB9-965E-5E2C49B18254}" type="datetimeFigureOut">
              <a:rPr lang="en-US" smtClean="0"/>
              <a:t>10/28/2025</a:t>
            </a:fld>
            <a:endParaRPr lang="en-US"/>
          </a:p>
        </p:txBody>
      </p:sp>
      <p:sp>
        <p:nvSpPr>
          <p:cNvPr id="6" name="Footer Placeholder 5">
            <a:extLst>
              <a:ext uri="{FF2B5EF4-FFF2-40B4-BE49-F238E27FC236}">
                <a16:creationId xmlns:a16="http://schemas.microsoft.com/office/drawing/2014/main" id="{C9B55493-05CD-3C92-C223-C179E4C6CA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F1FB1-8C48-97C4-C4E1-FBECE680C6BD}"/>
              </a:ext>
            </a:extLst>
          </p:cNvPr>
          <p:cNvSpPr>
            <a:spLocks noGrp="1"/>
          </p:cNvSpPr>
          <p:nvPr>
            <p:ph type="sldNum" sz="quarter" idx="12"/>
          </p:nvPr>
        </p:nvSpPr>
        <p:spPr/>
        <p:txBody>
          <a:bodyPr/>
          <a:lstStyle/>
          <a:p>
            <a:fld id="{F5F9B7EA-EA47-4CB4-AD62-EC7CB9467FEA}" type="slidenum">
              <a:rPr lang="en-US" smtClean="0"/>
              <a:t>‹#›</a:t>
            </a:fld>
            <a:endParaRPr lang="en-US"/>
          </a:p>
        </p:txBody>
      </p:sp>
    </p:spTree>
    <p:extLst>
      <p:ext uri="{BB962C8B-B14F-4D97-AF65-F5344CB8AC3E}">
        <p14:creationId xmlns:p14="http://schemas.microsoft.com/office/powerpoint/2010/main" val="203925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260F-28FB-E33D-9D43-90EC13FFE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91F23C-83CD-CF82-E90E-6ED982C081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8C5218-9159-A6C7-A38C-777F5EEDF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6B579-174A-E4E6-E328-0B27CE9760E5}"/>
              </a:ext>
            </a:extLst>
          </p:cNvPr>
          <p:cNvSpPr>
            <a:spLocks noGrp="1"/>
          </p:cNvSpPr>
          <p:nvPr>
            <p:ph type="dt" sz="half" idx="10"/>
          </p:nvPr>
        </p:nvSpPr>
        <p:spPr/>
        <p:txBody>
          <a:bodyPr/>
          <a:lstStyle/>
          <a:p>
            <a:fld id="{263720FF-1267-4FB9-965E-5E2C49B18254}" type="datetimeFigureOut">
              <a:rPr lang="en-US" smtClean="0"/>
              <a:t>10/28/2025</a:t>
            </a:fld>
            <a:endParaRPr lang="en-US"/>
          </a:p>
        </p:txBody>
      </p:sp>
      <p:sp>
        <p:nvSpPr>
          <p:cNvPr id="6" name="Footer Placeholder 5">
            <a:extLst>
              <a:ext uri="{FF2B5EF4-FFF2-40B4-BE49-F238E27FC236}">
                <a16:creationId xmlns:a16="http://schemas.microsoft.com/office/drawing/2014/main" id="{55AC8671-4C86-7C0A-DFE3-2B5A6A726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4A8D6-F546-5E33-D71F-5223D568E6C0}"/>
              </a:ext>
            </a:extLst>
          </p:cNvPr>
          <p:cNvSpPr>
            <a:spLocks noGrp="1"/>
          </p:cNvSpPr>
          <p:nvPr>
            <p:ph type="sldNum" sz="quarter" idx="12"/>
          </p:nvPr>
        </p:nvSpPr>
        <p:spPr/>
        <p:txBody>
          <a:bodyPr/>
          <a:lstStyle/>
          <a:p>
            <a:fld id="{F5F9B7EA-EA47-4CB4-AD62-EC7CB9467FEA}" type="slidenum">
              <a:rPr lang="en-US" smtClean="0"/>
              <a:t>‹#›</a:t>
            </a:fld>
            <a:endParaRPr lang="en-US"/>
          </a:p>
        </p:txBody>
      </p:sp>
    </p:spTree>
    <p:extLst>
      <p:ext uri="{BB962C8B-B14F-4D97-AF65-F5344CB8AC3E}">
        <p14:creationId xmlns:p14="http://schemas.microsoft.com/office/powerpoint/2010/main" val="165736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9177-8256-3E96-0909-F78B352FB1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EF4BF7-54CD-B683-EA45-02660F319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5D4F8-BB25-703D-655B-F89D967B16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3720FF-1267-4FB9-965E-5E2C49B18254}" type="datetimeFigureOut">
              <a:rPr lang="en-US" smtClean="0"/>
              <a:t>10/28/2025</a:t>
            </a:fld>
            <a:endParaRPr lang="en-US"/>
          </a:p>
        </p:txBody>
      </p:sp>
      <p:sp>
        <p:nvSpPr>
          <p:cNvPr id="5" name="Footer Placeholder 4">
            <a:extLst>
              <a:ext uri="{FF2B5EF4-FFF2-40B4-BE49-F238E27FC236}">
                <a16:creationId xmlns:a16="http://schemas.microsoft.com/office/drawing/2014/main" id="{2265BD25-EDB3-1E86-0CF6-C4ADAD3F3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ED48C71-A8B0-8A53-59E5-87DA24FDE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F9B7EA-EA47-4CB4-AD62-EC7CB9467FEA}" type="slidenum">
              <a:rPr lang="en-US" smtClean="0"/>
              <a:t>‹#›</a:t>
            </a:fld>
            <a:endParaRPr lang="en-US"/>
          </a:p>
        </p:txBody>
      </p:sp>
    </p:spTree>
    <p:extLst>
      <p:ext uri="{BB962C8B-B14F-4D97-AF65-F5344CB8AC3E}">
        <p14:creationId xmlns:p14="http://schemas.microsoft.com/office/powerpoint/2010/main" val="2732480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63"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E593C-9166-4B72-AE94-8BA707DA0663}" type="datetimeFigureOut">
              <a:rPr lang="en-US" smtClean="0"/>
              <a:pPr/>
              <a:t>10/28/2025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7F04-5B4A-4B3A-B7B2-0498BAC8F1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0" r:id="rId2"/>
    <p:sldLayoutId id="214748364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csi.org/docs/default-source/conference-presentations/2018-fall-conference/new-cabling-standards-for-the-buildings-of-today-and-tomorrow.pdf?sfvrsn=d3647f7e_2" TargetMode="External"/><Relationship Id="rId2" Type="http://schemas.openxmlformats.org/officeDocument/2006/relationships/hyperlink" Target="https://www.fs.com/fr/blog/network-cable-standards-tia-568-vs-iso-11801-vs-en-50173-2797.html" TargetMode="External"/><Relationship Id="rId1" Type="http://schemas.openxmlformats.org/officeDocument/2006/relationships/slideLayout" Target="../slideLayouts/slideLayout12.xml"/><Relationship Id="rId4" Type="http://schemas.openxmlformats.org/officeDocument/2006/relationships/hyperlink" Target="https://web.anixter.com/AXECOM/AXEDocLib.nsf/(UnID)/8F2E0839A6190F4986257309005757CC/%24file/ANSI-TIA-EIA-568-B.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C208-6FB2-A1C6-6E9A-223F8B4E648A}"/>
              </a:ext>
            </a:extLst>
          </p:cNvPr>
          <p:cNvSpPr>
            <a:spLocks noGrp="1"/>
          </p:cNvSpPr>
          <p:nvPr>
            <p:ph type="title"/>
          </p:nvPr>
        </p:nvSpPr>
        <p:spPr>
          <a:xfrm>
            <a:off x="235974" y="235973"/>
            <a:ext cx="11798710" cy="1454715"/>
          </a:xfrm>
        </p:spPr>
        <p:txBody>
          <a:bodyPr>
            <a:normAutofit fontScale="90000"/>
          </a:bodyPr>
          <a:lstStyle/>
          <a:p>
            <a:r>
              <a:rPr lang="en-US" sz="2000" dirty="0"/>
              <a:t>This project, as detailed in different slides, spans multiple advanced modules in networking and communication systems.</a:t>
            </a:r>
            <a:br>
              <a:rPr lang="en-US" sz="2000" dirty="0"/>
            </a:br>
            <a:r>
              <a:rPr lang="en-US" sz="2000" dirty="0"/>
              <a:t>The slides covers several modules from my NETW310 course, each focusing on critical areas of </a:t>
            </a:r>
            <a:r>
              <a:rPr lang="en-US" sz="2000" b="1" dirty="0"/>
              <a:t>signal processing, wireless communication, and network infrastructure</a:t>
            </a:r>
            <a:r>
              <a:rPr lang="en-US" sz="2000" dirty="0"/>
              <a:t>. These modules combine </a:t>
            </a:r>
            <a:r>
              <a:rPr lang="en-US" sz="2000" b="1" dirty="0"/>
              <a:t>theoretical knowledge</a:t>
            </a:r>
            <a:r>
              <a:rPr lang="en-US" sz="2000" dirty="0"/>
              <a:t> with </a:t>
            </a:r>
            <a:r>
              <a:rPr lang="en-US" sz="2000" b="1" dirty="0"/>
              <a:t>practical implementation</a:t>
            </a:r>
            <a:r>
              <a:rPr lang="en-US" sz="2000" dirty="0"/>
              <a:t>, showcasing my ability to work with industry-standard tools and apply complex concepts to real-world scenarios.</a:t>
            </a:r>
          </a:p>
        </p:txBody>
      </p:sp>
      <p:sp>
        <p:nvSpPr>
          <p:cNvPr id="3" name="Content Placeholder 2">
            <a:extLst>
              <a:ext uri="{FF2B5EF4-FFF2-40B4-BE49-F238E27FC236}">
                <a16:creationId xmlns:a16="http://schemas.microsoft.com/office/drawing/2014/main" id="{A59983F8-E8C1-490D-6A79-23C95AD20AB1}"/>
              </a:ext>
            </a:extLst>
          </p:cNvPr>
          <p:cNvSpPr>
            <a:spLocks noGrp="1"/>
          </p:cNvSpPr>
          <p:nvPr>
            <p:ph idx="1"/>
          </p:nvPr>
        </p:nvSpPr>
        <p:spPr>
          <a:xfrm>
            <a:off x="235974" y="1818968"/>
            <a:ext cx="11798710" cy="4886631"/>
          </a:xfrm>
        </p:spPr>
        <p:txBody>
          <a:bodyPr>
            <a:normAutofit/>
          </a:bodyPr>
          <a:lstStyle/>
          <a:p>
            <a:pPr marL="0" indent="0">
              <a:buNone/>
            </a:pPr>
            <a:endParaRPr lang="en-US" b="1" dirty="0"/>
          </a:p>
          <a:p>
            <a:pPr marL="0" indent="0">
              <a:buNone/>
            </a:pPr>
            <a:r>
              <a:rPr lang="en-US" b="1" dirty="0"/>
              <a:t>Skills Demonstrated in this project are as follows:</a:t>
            </a:r>
          </a:p>
          <a:p>
            <a:pPr marL="0" indent="0">
              <a:buNone/>
            </a:pPr>
            <a:r>
              <a:rPr lang="en-US" sz="1600" dirty="0"/>
              <a:t>Each module helped me gain  a couple of skills that I will detail in each module.</a:t>
            </a:r>
          </a:p>
          <a:p>
            <a:pPr marL="0" indent="0">
              <a:buNone/>
            </a:pPr>
            <a:endParaRPr lang="en-US" sz="1600" dirty="0"/>
          </a:p>
          <a:p>
            <a:pPr marL="0" indent="0">
              <a:buNone/>
            </a:pPr>
            <a:r>
              <a:rPr lang="en-US" b="1" dirty="0"/>
              <a:t>Competence</a:t>
            </a:r>
          </a:p>
          <a:p>
            <a:pPr marL="0" indent="0">
              <a:buNone/>
            </a:pPr>
            <a:r>
              <a:rPr lang="en-US" sz="1600" dirty="0"/>
              <a:t>Across these modules, I demonstrate:</a:t>
            </a:r>
          </a:p>
          <a:p>
            <a:r>
              <a:rPr lang="en-US" sz="1600" b="1" dirty="0"/>
              <a:t>Strong Theoretical Foundation:</a:t>
            </a:r>
            <a:r>
              <a:rPr lang="en-US" sz="1600" dirty="0"/>
              <a:t> Mastery of modulation, coding, and RF principles.</a:t>
            </a:r>
          </a:p>
          <a:p>
            <a:r>
              <a:rPr lang="en-US" sz="1600" b="1" dirty="0"/>
              <a:t>Practical Expertise:</a:t>
            </a:r>
            <a:r>
              <a:rPr lang="en-US" sz="1600" dirty="0"/>
              <a:t> Hands-on experience with oscilloscopes, spectrum analyzers, Multisim, and MATLAB.</a:t>
            </a:r>
          </a:p>
          <a:p>
            <a:r>
              <a:rPr lang="en-US" sz="1600" b="1" dirty="0"/>
              <a:t>Analytical &amp; Problem-Solving Skills:</a:t>
            </a:r>
            <a:r>
              <a:rPr lang="en-US" sz="1600" dirty="0"/>
              <a:t> Ability to interpret complex data and validate theoretical models.</a:t>
            </a:r>
          </a:p>
          <a:p>
            <a:r>
              <a:rPr lang="en-US" sz="1600" b="1" dirty="0"/>
              <a:t>Technical Communication:</a:t>
            </a:r>
            <a:r>
              <a:rPr lang="en-US" sz="1600" dirty="0"/>
              <a:t> Clear documentation of processes and results.</a:t>
            </a:r>
          </a:p>
          <a:p>
            <a:pPr marL="0" indent="0">
              <a:buNone/>
            </a:pPr>
            <a:endParaRPr lang="en-US" sz="1600" dirty="0"/>
          </a:p>
          <a:p>
            <a:pPr marL="0" indent="0">
              <a:buNone/>
            </a:pPr>
            <a:endParaRPr lang="en-US" sz="1200" dirty="0"/>
          </a:p>
        </p:txBody>
      </p:sp>
    </p:spTree>
    <p:extLst>
      <p:ext uri="{BB962C8B-B14F-4D97-AF65-F5344CB8AC3E}">
        <p14:creationId xmlns:p14="http://schemas.microsoft.com/office/powerpoint/2010/main" val="2707565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1" y="914400"/>
            <a:ext cx="7524945" cy="974036"/>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ffectLst/>
                <a:ea typeface="Calibri" panose="020F0502020204030204" pitchFamily="34" charset="0"/>
                <a:cs typeface="Times New Roman"/>
              </a:rPr>
              <a:t>The first screenshot should show the Oscilloscope-XSC1 display with the analog input signal and sampling clock at the input to the ADC. The second screenshot should show the Oscilloscope-XSC2 display with the output of the DAC.</a:t>
            </a:r>
            <a:r>
              <a:rPr lang="en-US" sz="1600" dirty="0">
                <a:ea typeface="Calibri" panose="020F0502020204030204" pitchFamily="34" charset="0"/>
                <a:cs typeface="Times New Roman"/>
              </a:rPr>
              <a:t> </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09800" y="321365"/>
            <a:ext cx="46482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rgbClr val="000000"/>
                </a:solidFill>
                <a:effectLst/>
                <a:ea typeface="Times New Roman" panose="02020603050405020304" pitchFamily="18" charset="0"/>
                <a:cs typeface="Calibri" panose="020F0502020204030204" pitchFamily="34" charset="0"/>
              </a:rPr>
              <a:t>Pulse Code Modulation (PCM) </a:t>
            </a:r>
            <a:endParaRPr lang="en-US" sz="2800" kern="1200" dirty="0">
              <a:solidFill>
                <a:schemeClr val="dk1"/>
              </a:solidFill>
              <a:effectLst/>
              <a:latin typeface="+mn-lt"/>
              <a:ea typeface="+mn-ea"/>
              <a:cs typeface="+mn-cs"/>
            </a:endParaRPr>
          </a:p>
        </p:txBody>
      </p:sp>
      <p:pic>
        <p:nvPicPr>
          <p:cNvPr id="8" name="Content Placeholder 7">
            <a:extLst>
              <a:ext uri="{FF2B5EF4-FFF2-40B4-BE49-F238E27FC236}">
                <a16:creationId xmlns:a16="http://schemas.microsoft.com/office/drawing/2014/main" id="{471381BC-CF3D-0328-3C03-D03FF150D99B}"/>
              </a:ext>
            </a:extLst>
          </p:cNvPr>
          <p:cNvPicPr>
            <a:picLocks noGrp="1" noChangeAspect="1"/>
          </p:cNvPicPr>
          <p:nvPr>
            <p:ph idx="1"/>
          </p:nvPr>
        </p:nvPicPr>
        <p:blipFill>
          <a:blip r:embed="rId2"/>
          <a:stretch>
            <a:fillRect/>
          </a:stretch>
        </p:blipFill>
        <p:spPr>
          <a:xfrm>
            <a:off x="5189538" y="4191001"/>
            <a:ext cx="5478462" cy="2546327"/>
          </a:xfrm>
          <a:prstGeom prst="rect">
            <a:avLst/>
          </a:prstGeom>
        </p:spPr>
      </p:pic>
      <p:pic>
        <p:nvPicPr>
          <p:cNvPr id="4" name="Picture 3">
            <a:extLst>
              <a:ext uri="{FF2B5EF4-FFF2-40B4-BE49-F238E27FC236}">
                <a16:creationId xmlns:a16="http://schemas.microsoft.com/office/drawing/2014/main" id="{F4F32BD8-7831-5C9A-0459-E348F54BD79B}"/>
              </a:ext>
            </a:extLst>
          </p:cNvPr>
          <p:cNvPicPr>
            <a:picLocks noChangeAspect="1"/>
          </p:cNvPicPr>
          <p:nvPr/>
        </p:nvPicPr>
        <p:blipFill>
          <a:blip r:embed="rId3"/>
          <a:stretch>
            <a:fillRect/>
          </a:stretch>
        </p:blipFill>
        <p:spPr>
          <a:xfrm>
            <a:off x="1524001" y="1726728"/>
            <a:ext cx="5557049" cy="2746654"/>
          </a:xfrm>
          <a:prstGeom prst="rect">
            <a:avLst/>
          </a:prstGeom>
        </p:spPr>
      </p:pic>
    </p:spTree>
    <p:extLst>
      <p:ext uri="{BB962C8B-B14F-4D97-AF65-F5344CB8AC3E}">
        <p14:creationId xmlns:p14="http://schemas.microsoft.com/office/powerpoint/2010/main" val="240306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1" y="914400"/>
            <a:ext cx="7524945" cy="974036"/>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ffectLst/>
                <a:ea typeface="Calibri" panose="020F0502020204030204" pitchFamily="34" charset="0"/>
                <a:cs typeface="Times New Roman"/>
              </a:rPr>
              <a:t>The first screenshot should show the Oscilloscope-XSC1 display with the analog input signal and sampling clock at the input to the ADC. The second screenshot should show the Oscilloscope-XSC2 display with the output of the DAC.</a:t>
            </a:r>
            <a:r>
              <a:rPr lang="en-US" sz="1600" dirty="0">
                <a:ea typeface="Calibri" panose="020F0502020204030204" pitchFamily="34" charset="0"/>
                <a:cs typeface="Times New Roman"/>
              </a:rPr>
              <a:t> </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09800" y="321365"/>
            <a:ext cx="46482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rgbClr val="000000"/>
                </a:solidFill>
                <a:effectLst/>
                <a:ea typeface="Times New Roman" panose="02020603050405020304" pitchFamily="18" charset="0"/>
                <a:cs typeface="Calibri" panose="020F0502020204030204" pitchFamily="34" charset="0"/>
              </a:rPr>
              <a:t>Pulse Code Modulation (PCM) </a:t>
            </a:r>
            <a:endParaRPr lang="en-US" sz="2800" kern="1200" dirty="0">
              <a:solidFill>
                <a:schemeClr val="dk1"/>
              </a:solidFill>
              <a:effectLst/>
              <a:latin typeface="+mn-lt"/>
              <a:ea typeface="+mn-ea"/>
              <a:cs typeface="+mn-cs"/>
            </a:endParaRPr>
          </a:p>
        </p:txBody>
      </p:sp>
      <p:sp>
        <p:nvSpPr>
          <p:cNvPr id="3" name="Content Placeholder 2">
            <a:extLst>
              <a:ext uri="{FF2B5EF4-FFF2-40B4-BE49-F238E27FC236}">
                <a16:creationId xmlns:a16="http://schemas.microsoft.com/office/drawing/2014/main" id="{A2DCB778-6CB1-4DD4-8633-1D0734428345}"/>
              </a:ext>
            </a:extLst>
          </p:cNvPr>
          <p:cNvSpPr>
            <a:spLocks noGrp="1"/>
          </p:cNvSpPr>
          <p:nvPr>
            <p:ph idx="1"/>
          </p:nvPr>
        </p:nvSpPr>
        <p:spPr>
          <a:xfrm>
            <a:off x="1542855" y="1888436"/>
            <a:ext cx="9106290" cy="4893364"/>
          </a:xfrm>
        </p:spPr>
        <p:txBody>
          <a:bodyPr>
            <a:normAutofit fontScale="92500" lnSpcReduction="20000"/>
          </a:bodyPr>
          <a:lstStyle/>
          <a:p>
            <a:pPr marL="0" indent="0">
              <a:buNone/>
            </a:pPr>
            <a:endParaRPr lang="en-US" dirty="0"/>
          </a:p>
          <a:p>
            <a:pPr marL="0" indent="0">
              <a:buNone/>
            </a:pPr>
            <a:endParaRPr lang="en-US" sz="1100" dirty="0">
              <a:latin typeface="+mj-lt"/>
            </a:endParaRPr>
          </a:p>
          <a:p>
            <a:pPr marL="0" indent="0">
              <a:buNone/>
            </a:pPr>
            <a:endParaRPr lang="en-US" sz="1100" dirty="0">
              <a:latin typeface="+mj-lt"/>
            </a:endParaRPr>
          </a:p>
          <a:p>
            <a:pPr marL="0" indent="0">
              <a:buNone/>
            </a:pPr>
            <a:endParaRPr lang="en-US" sz="1100" dirty="0">
              <a:latin typeface="+mj-lt"/>
            </a:endParaRPr>
          </a:p>
          <a:p>
            <a:pPr marL="0" indent="0">
              <a:buNone/>
            </a:pPr>
            <a:endParaRPr lang="en-US" sz="1900" dirty="0">
              <a:effectLst/>
              <a:latin typeface="+mj-lt"/>
              <a:ea typeface="Calibri" panose="020F0502020204030204" pitchFamily="34" charset="0"/>
              <a:cs typeface="Times New Roman" panose="02020603050405020304" pitchFamily="18" charset="0"/>
            </a:endParaRPr>
          </a:p>
          <a:p>
            <a:pPr marL="0" indent="0">
              <a:buNone/>
            </a:pPr>
            <a:endParaRPr lang="en-US" sz="1900" dirty="0">
              <a:latin typeface="+mj-lt"/>
              <a:ea typeface="Calibri" panose="020F0502020204030204" pitchFamily="34" charset="0"/>
              <a:cs typeface="Times New Roman" panose="02020603050405020304" pitchFamily="18" charset="0"/>
            </a:endParaRPr>
          </a:p>
          <a:p>
            <a:pPr marL="0" indent="0">
              <a:buNone/>
            </a:pPr>
            <a:endParaRPr lang="en-US" sz="1900" dirty="0">
              <a:effectLst/>
              <a:latin typeface="+mj-lt"/>
              <a:ea typeface="Calibri" panose="020F0502020204030204" pitchFamily="34" charset="0"/>
              <a:cs typeface="Times New Roman" panose="02020603050405020304" pitchFamily="18" charset="0"/>
            </a:endParaRPr>
          </a:p>
          <a:p>
            <a:pPr marL="0" indent="0">
              <a:buNone/>
            </a:pPr>
            <a:endParaRPr lang="en-US" sz="1900" dirty="0">
              <a:effectLst/>
              <a:latin typeface="+mj-lt"/>
              <a:ea typeface="Calibri" panose="020F0502020204030204" pitchFamily="34" charset="0"/>
              <a:cs typeface="Times New Roman" panose="02020603050405020304" pitchFamily="18" charset="0"/>
            </a:endParaRPr>
          </a:p>
          <a:p>
            <a:pPr marL="0" indent="0">
              <a:buNone/>
            </a:pPr>
            <a:endParaRPr lang="en-US" sz="1900" dirty="0">
              <a:latin typeface="+mj-lt"/>
              <a:ea typeface="Calibri" panose="020F0502020204030204" pitchFamily="34" charset="0"/>
              <a:cs typeface="Times New Roman" panose="02020603050405020304" pitchFamily="18" charset="0"/>
            </a:endParaRPr>
          </a:p>
          <a:p>
            <a:pPr marL="0" indent="0">
              <a:buNone/>
            </a:pPr>
            <a:endParaRPr lang="en-US" sz="1900" dirty="0">
              <a:effectLst/>
              <a:latin typeface="+mj-lt"/>
              <a:ea typeface="Calibri" panose="020F0502020204030204" pitchFamily="34" charset="0"/>
              <a:cs typeface="Times New Roman" panose="02020603050405020304" pitchFamily="18" charset="0"/>
            </a:endParaRPr>
          </a:p>
          <a:p>
            <a:pPr marL="0" indent="0">
              <a:buNone/>
            </a:pPr>
            <a:endParaRPr lang="en-US" sz="1900" dirty="0">
              <a:effectLst/>
              <a:latin typeface="+mj-lt"/>
              <a:ea typeface="Calibri" panose="020F0502020204030204" pitchFamily="34" charset="0"/>
              <a:cs typeface="Times New Roman" panose="02020603050405020304" pitchFamily="18" charset="0"/>
            </a:endParaRPr>
          </a:p>
          <a:p>
            <a:pPr marL="0" indent="0">
              <a:buNone/>
            </a:pPr>
            <a:r>
              <a:rPr lang="en-US" sz="1700" dirty="0">
                <a:effectLst/>
                <a:ea typeface="Calibri" panose="020F0502020204030204" pitchFamily="34" charset="0"/>
                <a:cs typeface="Times New Roman" panose="02020603050405020304" pitchFamily="18" charset="0"/>
              </a:rPr>
              <a:t>What are the effects of increasing or decreasing the sampling rate? </a:t>
            </a:r>
          </a:p>
          <a:p>
            <a:endParaRPr lang="en-US" sz="1100" b="1" dirty="0">
              <a:latin typeface="+mj-lt"/>
              <a:cs typeface="Times New Roman" panose="02020603050405020304" pitchFamily="18" charset="0"/>
            </a:endParaRPr>
          </a:p>
          <a:p>
            <a:pPr marL="0" indent="0">
              <a:buNone/>
            </a:pPr>
            <a:r>
              <a:rPr lang="en-US" sz="1700" b="1" dirty="0"/>
              <a:t>Answer:</a:t>
            </a:r>
            <a:endParaRPr lang="en-US" sz="1700" dirty="0"/>
          </a:p>
          <a:p>
            <a:pPr marL="0" indent="0">
              <a:buNone/>
            </a:pPr>
            <a:r>
              <a:rPr lang="en-US" sz="1700" b="1" dirty="0"/>
              <a:t>Increasing </a:t>
            </a:r>
            <a:r>
              <a:rPr lang="en-US" sz="1700" dirty="0"/>
              <a:t>captures more data points per unit time, which resulting in a more detailed and accurate digital representation of the original analog signal. This reduces aliasing and allows higher frequency components to be preserved; at the same time, it also demands more storage and processing power.</a:t>
            </a:r>
          </a:p>
          <a:p>
            <a:pPr marL="0" indent="0">
              <a:buNone/>
            </a:pPr>
            <a:r>
              <a:rPr lang="en-US" sz="1700" b="1" dirty="0"/>
              <a:t>Decreasing </a:t>
            </a:r>
            <a:r>
              <a:rPr lang="en-US" sz="1700" dirty="0"/>
              <a:t>reduces the number of samples taken, which can lead to loss of detail and increased aliasing. High-frequency components may be misrepresented or lost, potentially distorting the signal. But it lowers data and processing requirements.</a:t>
            </a:r>
          </a:p>
          <a:p>
            <a:pPr marL="0" indent="0">
              <a:buNone/>
            </a:pPr>
            <a:endParaRPr lang="en-US" sz="1600" b="1" dirty="0"/>
          </a:p>
        </p:txBody>
      </p:sp>
      <p:pic>
        <p:nvPicPr>
          <p:cNvPr id="4" name="Picture 3">
            <a:extLst>
              <a:ext uri="{FF2B5EF4-FFF2-40B4-BE49-F238E27FC236}">
                <a16:creationId xmlns:a16="http://schemas.microsoft.com/office/drawing/2014/main" id="{43C76498-9930-EA81-14B9-DEE54CE621C1}"/>
              </a:ext>
            </a:extLst>
          </p:cNvPr>
          <p:cNvPicPr>
            <a:picLocks noChangeAspect="1"/>
          </p:cNvPicPr>
          <p:nvPr/>
        </p:nvPicPr>
        <p:blipFill>
          <a:blip r:embed="rId2"/>
          <a:stretch>
            <a:fillRect/>
          </a:stretch>
        </p:blipFill>
        <p:spPr>
          <a:xfrm>
            <a:off x="1450258" y="1724522"/>
            <a:ext cx="4797710" cy="2275901"/>
          </a:xfrm>
          <a:prstGeom prst="rect">
            <a:avLst/>
          </a:prstGeom>
        </p:spPr>
      </p:pic>
      <p:pic>
        <p:nvPicPr>
          <p:cNvPr id="8" name="Picture 7">
            <a:extLst>
              <a:ext uri="{FF2B5EF4-FFF2-40B4-BE49-F238E27FC236}">
                <a16:creationId xmlns:a16="http://schemas.microsoft.com/office/drawing/2014/main" id="{24FCC10B-BE60-BDAB-074B-D3CBE8A88E4E}"/>
              </a:ext>
            </a:extLst>
          </p:cNvPr>
          <p:cNvPicPr>
            <a:picLocks noChangeAspect="1"/>
          </p:cNvPicPr>
          <p:nvPr/>
        </p:nvPicPr>
        <p:blipFill>
          <a:blip r:embed="rId3"/>
          <a:stretch>
            <a:fillRect/>
          </a:stretch>
        </p:blipFill>
        <p:spPr>
          <a:xfrm>
            <a:off x="6207353" y="1768566"/>
            <a:ext cx="4482408" cy="2231856"/>
          </a:xfrm>
          <a:prstGeom prst="rect">
            <a:avLst/>
          </a:prstGeom>
        </p:spPr>
      </p:pic>
    </p:spTree>
    <p:extLst>
      <p:ext uri="{BB962C8B-B14F-4D97-AF65-F5344CB8AC3E}">
        <p14:creationId xmlns:p14="http://schemas.microsoft.com/office/powerpoint/2010/main" val="348338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4"/>
            <a:ext cx="7201293" cy="685800"/>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a:ea typeface="Calibri" panose="020F0502020204030204" pitchFamily="34" charset="0"/>
                <a:cs typeface="Times New Roman"/>
              </a:rPr>
              <a:t>This screenshot </a:t>
            </a:r>
            <a:r>
              <a:rPr lang="en-US" sz="1600" dirty="0">
                <a:effectLst/>
                <a:latin typeface="Calibri"/>
                <a:ea typeface="Calibri" panose="020F0502020204030204" pitchFamily="34" charset="0"/>
                <a:cs typeface="Times New Roman"/>
              </a:rPr>
              <a:t>should show the power spectral densities of </a:t>
            </a:r>
            <a:r>
              <a:rPr lang="en-US" sz="1600" dirty="0">
                <a:latin typeface="Calibri"/>
                <a:ea typeface="Calibri" panose="020F0502020204030204" pitchFamily="34" charset="0"/>
                <a:cs typeface="Times New Roman"/>
              </a:rPr>
              <a:t>four-line </a:t>
            </a:r>
            <a:r>
              <a:rPr lang="en-US" sz="1600" dirty="0">
                <a:effectLst/>
                <a:latin typeface="Calibri"/>
                <a:ea typeface="Calibri" panose="020F0502020204030204" pitchFamily="34" charset="0"/>
                <a:cs typeface="Times New Roman"/>
              </a:rPr>
              <a:t>codes: NRZ-Polar, NRZ-Unipolar, NRZ-Bipolar, and Manchester-Polar.</a:t>
            </a:r>
            <a:r>
              <a:rPr lang="en-US" sz="1600" dirty="0">
                <a:latin typeface="Calibri"/>
                <a:ea typeface="Calibri" panose="020F0502020204030204" pitchFamily="34" charset="0"/>
                <a:cs typeface="Times New Roman"/>
              </a:rPr>
              <a:t> </a:t>
            </a:r>
            <a:endParaRPr lang="en-US" sz="1600" dirty="0">
              <a:effectLst/>
              <a:latin typeface="Calibri"/>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5184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Line Codes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9" name="TextBox 8">
            <a:extLst>
              <a:ext uri="{FF2B5EF4-FFF2-40B4-BE49-F238E27FC236}">
                <a16:creationId xmlns:a16="http://schemas.microsoft.com/office/drawing/2014/main" id="{F4CC2A37-9FA8-42F2-B902-A045428BD151}"/>
              </a:ext>
            </a:extLst>
          </p:cNvPr>
          <p:cNvSpPr txBox="1"/>
          <p:nvPr/>
        </p:nvSpPr>
        <p:spPr>
          <a:xfrm>
            <a:off x="2323708" y="1981201"/>
            <a:ext cx="3772293" cy="4247317"/>
          </a:xfrm>
          <a:prstGeom prst="rect">
            <a:avLst/>
          </a:prstGeom>
          <a:noFill/>
        </p:spPr>
        <p:txBody>
          <a:bodyPr wrap="square" lIns="91440" tIns="45720" rIns="91440" bIns="45720" rtlCol="0" anchor="t">
            <a:spAutoFit/>
          </a:bodyPr>
          <a:lstStyle/>
          <a:p>
            <a:r>
              <a:rPr lang="en-US" sz="1600" dirty="0"/>
              <a:t>MATLAB Diagram Here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11" name="TextBox 10">
            <a:extLst>
              <a:ext uri="{FF2B5EF4-FFF2-40B4-BE49-F238E27FC236}">
                <a16:creationId xmlns:a16="http://schemas.microsoft.com/office/drawing/2014/main" id="{412271C5-1C64-41E8-A0B6-122B9FAA7D36}"/>
              </a:ext>
            </a:extLst>
          </p:cNvPr>
          <p:cNvSpPr txBox="1"/>
          <p:nvPr/>
        </p:nvSpPr>
        <p:spPr>
          <a:xfrm>
            <a:off x="7029254" y="1524001"/>
            <a:ext cx="3638746" cy="5601533"/>
          </a:xfrm>
          <a:prstGeom prst="rect">
            <a:avLst/>
          </a:prstGeom>
          <a:noFill/>
        </p:spPr>
        <p:txBody>
          <a:bodyPr wrap="square" rtlCol="0">
            <a:spAutoFit/>
          </a:bodyPr>
          <a:lstStyle/>
          <a:p>
            <a:r>
              <a:rPr lang="en-US" sz="1600" dirty="0">
                <a:ea typeface="Calibri" panose="020F0502020204030204" pitchFamily="34" charset="0"/>
              </a:rPr>
              <a:t>C</a:t>
            </a:r>
            <a:r>
              <a:rPr lang="en-US" sz="1600" dirty="0">
                <a:effectLst/>
                <a:ea typeface="Calibri" panose="020F0502020204030204" pitchFamily="34" charset="0"/>
              </a:rPr>
              <a:t>ompare the </a:t>
            </a:r>
            <a:r>
              <a:rPr lang="en-US" sz="1600" dirty="0">
                <a:effectLst/>
                <a:latin typeface="Calibri"/>
                <a:ea typeface="Calibri" panose="020F0502020204030204" pitchFamily="34" charset="0"/>
                <a:cs typeface="Times New Roman"/>
              </a:rPr>
              <a:t>NRZ-Bipolar</a:t>
            </a:r>
            <a:r>
              <a:rPr lang="en-US" sz="1600" dirty="0">
                <a:effectLst/>
                <a:ea typeface="Calibri" panose="020F0502020204030204" pitchFamily="34" charset="0"/>
              </a:rPr>
              <a:t> and Manchester polar codes in the diagram. </a:t>
            </a:r>
          </a:p>
          <a:p>
            <a:endParaRPr lang="en-US" sz="1600" dirty="0">
              <a:ea typeface="Calibri" panose="020F0502020204030204" pitchFamily="34" charset="0"/>
            </a:endParaRPr>
          </a:p>
          <a:p>
            <a:r>
              <a:rPr lang="en-US" sz="1600" dirty="0">
                <a:effectLst/>
                <a:ea typeface="Calibri" panose="020F0502020204030204" pitchFamily="34" charset="0"/>
              </a:rPr>
              <a:t>Which one requires more bandwidth?</a:t>
            </a:r>
            <a:r>
              <a:rPr lang="en-US" sz="1600" b="1" dirty="0">
                <a:effectLst/>
                <a:ea typeface="Calibri" panose="020F0502020204030204" pitchFamily="34" charset="0"/>
              </a:rPr>
              <a:t> </a:t>
            </a:r>
          </a:p>
          <a:p>
            <a:endParaRPr lang="en-US" sz="1600" b="1" dirty="0"/>
          </a:p>
          <a:p>
            <a:r>
              <a:rPr lang="en-US" sz="1600" b="1" dirty="0"/>
              <a:t>Answer:</a:t>
            </a:r>
            <a:endParaRPr lang="en-US" sz="1600" dirty="0"/>
          </a:p>
          <a:p>
            <a:r>
              <a:rPr lang="en-US" sz="1600" b="1" dirty="0"/>
              <a:t>Manchester Polar Code</a:t>
            </a:r>
            <a:r>
              <a:rPr lang="en-US" sz="1600" dirty="0"/>
              <a:t> requires more bandwidth than NRZ-Bipolar.</a:t>
            </a:r>
          </a:p>
          <a:p>
            <a:endParaRPr lang="en-US" sz="1600" dirty="0"/>
          </a:p>
          <a:p>
            <a:pPr lvl="0"/>
            <a:r>
              <a:rPr lang="en-US" sz="1800" b="1" dirty="0"/>
              <a:t>Manchester encoding</a:t>
            </a:r>
            <a:r>
              <a:rPr lang="en-US" sz="1800" dirty="0"/>
              <a:t>: Higher bandwidth due to frequent transitions.</a:t>
            </a:r>
          </a:p>
          <a:p>
            <a:pPr lvl="0"/>
            <a:r>
              <a:rPr lang="en-US" sz="1800" b="1" dirty="0"/>
              <a:t>NRZ-Bipolar encoding</a:t>
            </a:r>
            <a:r>
              <a:rPr lang="en-US" sz="1800" dirty="0"/>
              <a:t>: Lower bandwidth, fewer transitions.</a:t>
            </a:r>
          </a:p>
          <a:p>
            <a:endParaRPr lang="en-US" sz="1600" dirty="0"/>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3" name="Picture 2">
            <a:extLst>
              <a:ext uri="{FF2B5EF4-FFF2-40B4-BE49-F238E27FC236}">
                <a16:creationId xmlns:a16="http://schemas.microsoft.com/office/drawing/2014/main" id="{EB8CDFB0-51B1-4403-9148-EA1114CE0B4C}"/>
              </a:ext>
            </a:extLst>
          </p:cNvPr>
          <p:cNvPicPr>
            <a:picLocks noChangeAspect="1"/>
          </p:cNvPicPr>
          <p:nvPr/>
        </p:nvPicPr>
        <p:blipFill>
          <a:blip r:embed="rId2"/>
          <a:stretch>
            <a:fillRect/>
          </a:stretch>
        </p:blipFill>
        <p:spPr>
          <a:xfrm>
            <a:off x="1513901" y="2514600"/>
            <a:ext cx="5594387" cy="2880452"/>
          </a:xfrm>
          <a:prstGeom prst="rect">
            <a:avLst/>
          </a:prstGeom>
        </p:spPr>
      </p:pic>
    </p:spTree>
    <p:extLst>
      <p:ext uri="{BB962C8B-B14F-4D97-AF65-F5344CB8AC3E}">
        <p14:creationId xmlns:p14="http://schemas.microsoft.com/office/powerpoint/2010/main" val="339823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30334" y="1037644"/>
            <a:ext cx="7201293" cy="48602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nSpc>
                <a:spcPct val="115000"/>
              </a:lnSpc>
              <a:spcBef>
                <a:spcPts val="0"/>
              </a:spcBef>
              <a:spcAft>
                <a:spcPts val="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1. NETW310 </a:t>
            </a:r>
            <a:r>
              <a:rPr lang="en-US" sz="1600" dirty="0" err="1">
                <a:latin typeface="Calibri" panose="020F0502020204030204" pitchFamily="34" charset="0"/>
                <a:ea typeface="Calibri" panose="020F0502020204030204" pitchFamily="34" charset="0"/>
                <a:cs typeface="Times New Roman" panose="02020603050405020304" pitchFamily="18" charset="0"/>
              </a:rPr>
              <a:t>Course_Project</a:t>
            </a:r>
            <a:r>
              <a:rPr lang="en-US" sz="1600" dirty="0">
                <a:latin typeface="Calibri" panose="020F0502020204030204" pitchFamily="34" charset="0"/>
                <a:ea typeface="Calibri" panose="020F0502020204030204" pitchFamily="34" charset="0"/>
                <a:cs typeface="Times New Roman" panose="02020603050405020304" pitchFamily="18" charset="0"/>
              </a:rPr>
              <a:t>_ Guide Module 3</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2.</a:t>
            </a:r>
            <a:r>
              <a:rPr lang="en-US" sz="1600" b="1" dirty="0"/>
              <a:t> Multisim</a:t>
            </a:r>
            <a:r>
              <a:rPr lang="en-US" sz="1600" dirty="0"/>
              <a:t> via the </a:t>
            </a:r>
            <a:r>
              <a:rPr lang="en-US" sz="1600" b="1" dirty="0"/>
              <a:t>DeVry Desktop</a:t>
            </a:r>
            <a:endParaRPr lang="en-US" sz="1600" dirty="0"/>
          </a:p>
          <a:p>
            <a:pPr marL="0" marR="0" indent="0">
              <a:lnSpc>
                <a:spcPct val="115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3.</a:t>
            </a:r>
            <a:r>
              <a:rPr lang="en-US" sz="3200" dirty="0"/>
              <a:t> </a:t>
            </a:r>
            <a:r>
              <a:rPr lang="en-US" sz="1600" b="1" dirty="0"/>
              <a:t>MATLAB</a:t>
            </a:r>
            <a:r>
              <a:rPr lang="en-US" sz="1600" dirty="0"/>
              <a:t> via the </a:t>
            </a:r>
            <a:r>
              <a:rPr lang="en-US" sz="1600" b="1" dirty="0"/>
              <a:t>DeVry Desktop</a:t>
            </a:r>
            <a:r>
              <a:rPr lang="en-US" sz="1600" dirty="0"/>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5184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References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162758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1"/>
            <a:ext cx="7772400" cy="2365375"/>
          </a:xfrm>
        </p:spPr>
        <p:txBody>
          <a:bodyPr>
            <a:normAutofit fontScale="90000"/>
          </a:bodyPr>
          <a:lstStyle/>
          <a:p>
            <a:r>
              <a:rPr lang="en-US" sz="4000" dirty="0"/>
              <a:t>NETW310 Course Project</a:t>
            </a:r>
            <a:br>
              <a:rPr lang="en-US" sz="4000" dirty="0"/>
            </a:br>
            <a:br>
              <a:rPr lang="en-US" dirty="0"/>
            </a:br>
            <a:r>
              <a:rPr lang="en-US" sz="2400"/>
              <a:t>Module 4</a:t>
            </a:r>
            <a:br>
              <a:rPr lang="en-US" sz="2400"/>
            </a:br>
            <a:br>
              <a:rPr lang="en-US" sz="2400"/>
            </a:br>
            <a:r>
              <a:rPr lang="en-US" sz="2400"/>
              <a:t>Cables </a:t>
            </a:r>
            <a:r>
              <a:rPr lang="en-US" sz="2400" dirty="0"/>
              <a:t>and Structured Cabling</a:t>
            </a:r>
          </a:p>
        </p:txBody>
      </p:sp>
    </p:spTree>
    <p:extLst>
      <p:ext uri="{BB962C8B-B14F-4D97-AF65-F5344CB8AC3E}">
        <p14:creationId xmlns:p14="http://schemas.microsoft.com/office/powerpoint/2010/main" val="93617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1F455-462C-5A70-6F44-E2DA4356C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96878-CB73-76E9-2F02-77EBD79CC397}"/>
              </a:ext>
            </a:extLst>
          </p:cNvPr>
          <p:cNvSpPr>
            <a:spLocks noGrp="1"/>
          </p:cNvSpPr>
          <p:nvPr>
            <p:ph type="title"/>
          </p:nvPr>
        </p:nvSpPr>
        <p:spPr/>
        <p:txBody>
          <a:bodyPr>
            <a:normAutofit fontScale="90000"/>
          </a:bodyPr>
          <a:lstStyle/>
          <a:p>
            <a:pPr algn="just"/>
            <a:r>
              <a:rPr lang="en-US" sz="2800" dirty="0"/>
              <a:t>This module focuses on </a:t>
            </a:r>
            <a:r>
              <a:rPr lang="en-US" sz="2800" b="1" dirty="0"/>
              <a:t>Cables and Structured Cabling</a:t>
            </a:r>
            <a:r>
              <a:rPr lang="en-US" sz="2800" dirty="0"/>
              <a:t>, which are critical for building reliable network infrastructures. I answered six technical questions related to </a:t>
            </a:r>
            <a:r>
              <a:rPr lang="en-US" sz="2800" b="1" dirty="0"/>
              <a:t>cabling standards</a:t>
            </a:r>
            <a:r>
              <a:rPr lang="en-US" sz="2800" dirty="0"/>
              <a:t>, </a:t>
            </a:r>
            <a:r>
              <a:rPr lang="en-US" sz="2800" b="1" dirty="0"/>
              <a:t>installation practices</a:t>
            </a:r>
            <a:r>
              <a:rPr lang="en-US" sz="2800" dirty="0"/>
              <a:t>, and </a:t>
            </a:r>
            <a:r>
              <a:rPr lang="en-US" sz="2800" b="1" dirty="0"/>
              <a:t>safety measures</a:t>
            </a:r>
            <a:r>
              <a:rPr lang="en-US" sz="2800" dirty="0"/>
              <a:t>, showing both theoretical knowledge and practical understanding.</a:t>
            </a:r>
          </a:p>
        </p:txBody>
      </p:sp>
      <p:sp>
        <p:nvSpPr>
          <p:cNvPr id="3" name="Content Placeholder 2">
            <a:extLst>
              <a:ext uri="{FF2B5EF4-FFF2-40B4-BE49-F238E27FC236}">
                <a16:creationId xmlns:a16="http://schemas.microsoft.com/office/drawing/2014/main" id="{5AC6F595-24A3-7996-2D77-1CE075DD97A3}"/>
              </a:ext>
            </a:extLst>
          </p:cNvPr>
          <p:cNvSpPr>
            <a:spLocks noGrp="1"/>
          </p:cNvSpPr>
          <p:nvPr>
            <p:ph idx="1"/>
          </p:nvPr>
        </p:nvSpPr>
        <p:spPr>
          <a:xfrm>
            <a:off x="838200" y="1825624"/>
            <a:ext cx="10515600" cy="4879975"/>
          </a:xfrm>
        </p:spPr>
        <p:txBody>
          <a:bodyPr>
            <a:normAutofit lnSpcReduction="10000"/>
          </a:bodyPr>
          <a:lstStyle/>
          <a:p>
            <a:pPr marL="0" indent="0">
              <a:buNone/>
            </a:pPr>
            <a:endParaRPr lang="en-US" b="1" dirty="0"/>
          </a:p>
          <a:p>
            <a:pPr marL="0" indent="0">
              <a:buNone/>
            </a:pPr>
            <a:r>
              <a:rPr lang="en-US" b="1" dirty="0"/>
              <a:t>Skills Demonstrated in this project are as follows:</a:t>
            </a:r>
          </a:p>
          <a:p>
            <a:pPr marL="0" indent="0">
              <a:buNone/>
            </a:pPr>
            <a:r>
              <a:rPr lang="en-US" sz="1600" b="1" dirty="0"/>
              <a:t>Networking Infrastructure Expertise:</a:t>
            </a:r>
            <a:r>
              <a:rPr lang="en-US" sz="1600" dirty="0"/>
              <a:t> Deep understanding of structured cabling systems and standards. </a:t>
            </a:r>
          </a:p>
          <a:p>
            <a:pPr marL="0" indent="0">
              <a:buNone/>
            </a:pPr>
            <a:r>
              <a:rPr lang="en-US" sz="1600" b="1" dirty="0"/>
              <a:t>Compliance &amp; Safety Knowledge:</a:t>
            </a:r>
            <a:r>
              <a:rPr lang="en-US" sz="1600" dirty="0"/>
              <a:t> Familiarity with ANSI/TIA/EIA and NEC guidelines.</a:t>
            </a:r>
          </a:p>
          <a:p>
            <a:pPr marL="0" indent="0">
              <a:buNone/>
            </a:pPr>
            <a:r>
              <a:rPr lang="en-US" sz="1600" b="1" dirty="0"/>
              <a:t>Problem-Solving:</a:t>
            </a:r>
            <a:r>
              <a:rPr lang="en-US" sz="1600" dirty="0"/>
              <a:t> Ability to apply theoretical principles to practical installation scenarios.</a:t>
            </a:r>
          </a:p>
          <a:p>
            <a:pPr marL="0" indent="0">
              <a:buNone/>
            </a:pPr>
            <a:r>
              <a:rPr lang="en-US" sz="1600" b="1" dirty="0"/>
              <a:t>Attention to Detail:</a:t>
            </a:r>
            <a:r>
              <a:rPr lang="en-US" sz="1600" dirty="0"/>
              <a:t> Recognizing how physical layout affects network performance.</a:t>
            </a:r>
          </a:p>
          <a:p>
            <a:pPr marL="0" indent="0">
              <a:buNone/>
            </a:pPr>
            <a:endParaRPr lang="en-US" b="1" dirty="0"/>
          </a:p>
          <a:p>
            <a:pPr marL="0" indent="0">
              <a:buNone/>
            </a:pPr>
            <a:r>
              <a:rPr lang="en-US" b="1" dirty="0"/>
              <a:t>Competence</a:t>
            </a:r>
          </a:p>
          <a:p>
            <a:pPr marL="0" indent="0">
              <a:buNone/>
            </a:pPr>
            <a:r>
              <a:rPr lang="en-US" sz="1800" dirty="0"/>
              <a:t>As a technology expert this project allowed me to show my competence such as:</a:t>
            </a:r>
          </a:p>
          <a:p>
            <a:pPr marL="0" indent="0">
              <a:buNone/>
            </a:pPr>
            <a:r>
              <a:rPr lang="en-US" sz="1800" dirty="0"/>
              <a:t>Shows mastery of </a:t>
            </a:r>
            <a:r>
              <a:rPr lang="en-US" sz="1800" b="1" dirty="0"/>
              <a:t>industry standards</a:t>
            </a:r>
            <a:r>
              <a:rPr lang="en-US" sz="1800" dirty="0"/>
              <a:t> and </a:t>
            </a:r>
            <a:r>
              <a:rPr lang="en-US" sz="1800" b="1" dirty="0"/>
              <a:t>best practices</a:t>
            </a:r>
            <a:r>
              <a:rPr lang="en-US" sz="1800" dirty="0"/>
              <a:t> for cabling.</a:t>
            </a:r>
          </a:p>
          <a:p>
            <a:pPr marL="0" indent="0">
              <a:buNone/>
            </a:pPr>
            <a:r>
              <a:rPr lang="en-US" sz="1800" dirty="0"/>
              <a:t>Reflects ability to design and maintain </a:t>
            </a:r>
            <a:r>
              <a:rPr lang="en-US" sz="1800" b="1" dirty="0"/>
              <a:t>safe, efficient, and high-performance networks</a:t>
            </a:r>
            <a:r>
              <a:rPr lang="en-US" sz="1800" dirty="0"/>
              <a:t>.</a:t>
            </a:r>
          </a:p>
          <a:p>
            <a:pPr marL="0" indent="0">
              <a:buNone/>
            </a:pPr>
            <a:r>
              <a:rPr lang="en-US" sz="1800" dirty="0"/>
              <a:t>Combines </a:t>
            </a:r>
            <a:r>
              <a:rPr lang="en-US" sz="1800" b="1" dirty="0"/>
              <a:t>technical theory with real-world application</a:t>
            </a:r>
            <a:r>
              <a:rPr lang="en-US" sz="1800" dirty="0"/>
              <a:t>, which is essential for IT and networking roles.</a:t>
            </a:r>
          </a:p>
        </p:txBody>
      </p:sp>
    </p:spTree>
    <p:extLst>
      <p:ext uri="{BB962C8B-B14F-4D97-AF65-F5344CB8AC3E}">
        <p14:creationId xmlns:p14="http://schemas.microsoft.com/office/powerpoint/2010/main" val="2091056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78765" y="1330326"/>
            <a:ext cx="7313612" cy="5105400"/>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b="1" dirty="0"/>
              <a:t>1</a:t>
            </a:r>
            <a:r>
              <a:rPr lang="en-US" sz="1500" b="1" dirty="0"/>
              <a:t>. Why must the twisting in the individual wires be maintained in a UTP cable?</a:t>
            </a:r>
          </a:p>
          <a:p>
            <a:r>
              <a:rPr lang="en-US" sz="1500" dirty="0"/>
              <a:t>Answer:</a:t>
            </a:r>
          </a:p>
          <a:p>
            <a:r>
              <a:rPr lang="en-US" sz="1500" dirty="0"/>
              <a:t>The twisting in the individual wires of a UTP (Unshielded Twisted Pair) cable must be maintained to </a:t>
            </a:r>
            <a:r>
              <a:rPr lang="en-US" sz="1500" b="1" dirty="0"/>
              <a:t>reduce electromagnetic interference (EMI) and crosstalk</a:t>
            </a:r>
            <a:r>
              <a:rPr lang="en-US" sz="1500" dirty="0"/>
              <a:t> between wire pairs. This is essential for ensuring </a:t>
            </a:r>
            <a:r>
              <a:rPr lang="en-US" sz="1500" b="1" dirty="0"/>
              <a:t>signal integrity</a:t>
            </a:r>
            <a:r>
              <a:rPr lang="en-US" sz="1500" dirty="0"/>
              <a:t> and </a:t>
            </a:r>
            <a:r>
              <a:rPr lang="en-US" sz="1500" b="1" dirty="0"/>
              <a:t>reliable data transmission</a:t>
            </a:r>
            <a:r>
              <a:rPr lang="en-US" sz="1500" dirty="0"/>
              <a:t>. Standards like </a:t>
            </a:r>
            <a:r>
              <a:rPr lang="en-US" sz="1500" b="1" dirty="0"/>
              <a:t>TIA 568</a:t>
            </a:r>
            <a:r>
              <a:rPr lang="en-US" sz="1500" dirty="0"/>
              <a:t>, </a:t>
            </a:r>
            <a:r>
              <a:rPr lang="en-US" sz="1500" b="1" dirty="0"/>
              <a:t>ISO 11801</a:t>
            </a:r>
            <a:r>
              <a:rPr lang="en-US" sz="1500" dirty="0"/>
              <a:t>, and </a:t>
            </a:r>
            <a:r>
              <a:rPr lang="en-US" sz="1500" b="1" dirty="0"/>
              <a:t>EN 50173</a:t>
            </a:r>
            <a:r>
              <a:rPr lang="en-US" sz="1500" dirty="0"/>
              <a:t> specify the use of twisted pairs to meet performance requirements for structured cabling systems. The twists help cancel out noise picked up along the cable’s length, which is especially important in high-frequency applications such as Category 5e, 6, 6a, and 8. Maintaining the twist ensures compliance with these standards and supports high-speed, interference-free communication.</a:t>
            </a:r>
          </a:p>
          <a:p>
            <a:pPr marL="342900" indent="-342900">
              <a:buFont typeface="+mj-lt"/>
              <a:buAutoNum type="arabicPeriod"/>
            </a:pPr>
            <a:endParaRPr lang="en-US" sz="1500" dirty="0"/>
          </a:p>
          <a:p>
            <a:r>
              <a:rPr lang="en-US" sz="1500" b="1" dirty="0"/>
              <a:t>2. How many inches should UTP cable be separated from 110 volts electrical cable?</a:t>
            </a:r>
          </a:p>
          <a:p>
            <a:r>
              <a:rPr lang="en-US" sz="1500" dirty="0"/>
              <a:t>Answer:</a:t>
            </a:r>
          </a:p>
          <a:p>
            <a:r>
              <a:rPr lang="en-US" sz="1500" dirty="0"/>
              <a:t>UTP (Unshielded Twisted Pair) cables should be separated by </a:t>
            </a:r>
            <a:r>
              <a:rPr lang="en-US" sz="1500" b="1" dirty="0"/>
              <a:t>at least 12 inches</a:t>
            </a:r>
            <a:r>
              <a:rPr lang="en-US" sz="1500" dirty="0"/>
              <a:t> from 110-volt electrical cables. This distance helps minimize the risk of </a:t>
            </a:r>
            <a:r>
              <a:rPr lang="en-US" sz="1500" b="1" dirty="0"/>
              <a:t>electromagnetic interference (EMI)</a:t>
            </a:r>
            <a:r>
              <a:rPr lang="en-US" sz="1500" dirty="0"/>
              <a:t>, which can degrade signal quality and network performance. If the cables must cross, they should do so at a </a:t>
            </a:r>
            <a:r>
              <a:rPr lang="en-US" sz="1500" b="1" dirty="0"/>
              <a:t>90-degree angle</a:t>
            </a:r>
            <a:r>
              <a:rPr lang="en-US" sz="1500" dirty="0"/>
              <a:t> to further reduce interference.</a:t>
            </a:r>
          </a:p>
          <a:p>
            <a:pPr marL="342900" indent="-342900">
              <a:buFont typeface="+mj-lt"/>
              <a:buAutoNum type="arabicPeriod"/>
            </a:pPr>
            <a:endParaRPr lang="en-US" sz="1500" dirty="0"/>
          </a:p>
          <a:p>
            <a:pPr marL="342900" indent="-342900">
              <a:buFont typeface="+mj-lt"/>
              <a:buAutoNum type="arabicPeriod"/>
            </a:pPr>
            <a:endParaRPr lang="en-US" sz="1500" dirty="0"/>
          </a:p>
          <a:p>
            <a:pPr marL="342900" indent="-342900">
              <a:buFont typeface="+mj-lt"/>
              <a:buAutoNum type="arabicPeriod"/>
            </a:pPr>
            <a:endParaRPr lang="en-US" sz="1500" dirty="0"/>
          </a:p>
          <a:p>
            <a:r>
              <a:rPr lang="en-US" sz="1500" b="1" dirty="0"/>
              <a:t>3. Horizontal cabling connects what areas to each other?</a:t>
            </a:r>
          </a:p>
          <a:p>
            <a:r>
              <a:rPr lang="en-US" sz="1500" dirty="0"/>
              <a:t>Answer: </a:t>
            </a:r>
          </a:p>
          <a:p>
            <a:r>
              <a:rPr lang="en-US" sz="1500" dirty="0"/>
              <a:t>Horizontal cabling connects telecommunications rooms (also known as wiring closets or intermediate distribution frames) to individual outlets or work areas within a building. This cabling forms part of the structured cabling system and typically runs through walls, ceilings, or conduits to reach desktops, phones, or other networked devices.</a:t>
            </a: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62200" y="609600"/>
            <a:ext cx="5486400" cy="566738"/>
          </a:xfrm>
        </p:spPr>
        <p:txBody>
          <a:bodyPr>
            <a:noAutofit/>
          </a:bodyPr>
          <a:lstStyle/>
          <a:p>
            <a:r>
              <a:rPr lang="en-US" sz="2800" b="0" dirty="0"/>
              <a:t>Questions</a:t>
            </a:r>
          </a:p>
        </p:txBody>
      </p:sp>
    </p:spTree>
    <p:extLst>
      <p:ext uri="{BB962C8B-B14F-4D97-AF65-F5344CB8AC3E}">
        <p14:creationId xmlns:p14="http://schemas.microsoft.com/office/powerpoint/2010/main" val="98318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78765" y="1219200"/>
            <a:ext cx="7313612" cy="521652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500" b="1" dirty="0"/>
              <a:t>4. What is a plenum rated cable?</a:t>
            </a:r>
          </a:p>
          <a:p>
            <a:r>
              <a:rPr lang="en-US" sz="1500" dirty="0"/>
              <a:t>Answer:</a:t>
            </a:r>
          </a:p>
          <a:p>
            <a:r>
              <a:rPr lang="en-US" sz="1500" dirty="0"/>
              <a:t>A </a:t>
            </a:r>
            <a:r>
              <a:rPr lang="en-US" sz="1500" b="1" dirty="0"/>
              <a:t>plenum-rated cable</a:t>
            </a:r>
            <a:r>
              <a:rPr lang="en-US" sz="1500" dirty="0"/>
              <a:t> is a type of cable that is </a:t>
            </a:r>
            <a:r>
              <a:rPr lang="en-US" sz="1500" b="1" dirty="0"/>
              <a:t>certified for use in plenum spaces</a:t>
            </a:r>
            <a:r>
              <a:rPr lang="en-US" sz="1500" dirty="0"/>
              <a:t>—areas in buildings used for air circulation for heating and air conditioning systems, such as the space above a drop ceiling or below a raised floor.</a:t>
            </a:r>
          </a:p>
          <a:p>
            <a:r>
              <a:rPr lang="en-US" sz="1500" dirty="0"/>
              <a:t>These cables are made with </a:t>
            </a:r>
            <a:r>
              <a:rPr lang="en-US" sz="1500" b="1" dirty="0"/>
              <a:t>fire-retardant insulation</a:t>
            </a:r>
            <a:r>
              <a:rPr lang="en-US" sz="1500" dirty="0"/>
              <a:t> that emits </a:t>
            </a:r>
            <a:r>
              <a:rPr lang="en-US" sz="1500" b="1" dirty="0"/>
              <a:t>low smoke and toxic fumes</a:t>
            </a:r>
            <a:r>
              <a:rPr lang="en-US" sz="1500" dirty="0"/>
              <a:t> when exposed to fire. This makes them safer for use in air-handling spaces where fire could spread quickly.</a:t>
            </a:r>
          </a:p>
          <a:p>
            <a:pPr marL="342900" indent="-342900">
              <a:buFont typeface="+mj-lt"/>
              <a:buAutoNum type="arabicPeriod"/>
            </a:pPr>
            <a:endParaRPr lang="en-US" sz="1500" dirty="0"/>
          </a:p>
          <a:p>
            <a:r>
              <a:rPr lang="en-US" sz="1500" b="1" dirty="0"/>
              <a:t>5. What is a riser tube used for?</a:t>
            </a:r>
          </a:p>
          <a:p>
            <a:r>
              <a:rPr lang="en-US" sz="1500" dirty="0"/>
              <a:t>Answer: </a:t>
            </a:r>
          </a:p>
          <a:p>
            <a:r>
              <a:rPr lang="en-US" sz="1500" dirty="0"/>
              <a:t>A </a:t>
            </a:r>
            <a:r>
              <a:rPr lang="en-US" sz="1500" b="1" dirty="0"/>
              <a:t>riser tube</a:t>
            </a:r>
            <a:r>
              <a:rPr lang="en-US" sz="1500" dirty="0"/>
              <a:t> is used to </a:t>
            </a:r>
            <a:r>
              <a:rPr lang="en-US" sz="1500" b="1" dirty="0"/>
              <a:t>transport fluids vertically</a:t>
            </a:r>
            <a:r>
              <a:rPr lang="en-US" sz="1500" dirty="0"/>
              <a:t> between different levels in a system.</a:t>
            </a:r>
          </a:p>
          <a:p>
            <a:endParaRPr lang="en-US" sz="1500" dirty="0"/>
          </a:p>
          <a:p>
            <a:r>
              <a:rPr lang="en-US" sz="1500" b="1" dirty="0"/>
              <a:t>6. Is the grounding of equipment mostly a safety or a performance concern?</a:t>
            </a:r>
          </a:p>
          <a:p>
            <a:r>
              <a:rPr lang="en-US" sz="1500" dirty="0"/>
              <a:t>Answer:</a:t>
            </a:r>
          </a:p>
          <a:p>
            <a:r>
              <a:rPr lang="en-US" sz="1500" dirty="0"/>
              <a:t>Grounding of equipment is </a:t>
            </a:r>
            <a:r>
              <a:rPr lang="en-US" sz="1500" b="1" dirty="0"/>
              <a:t>primarily for safety</a:t>
            </a:r>
            <a:r>
              <a:rPr lang="en-US" sz="1500" dirty="0"/>
              <a:t>, though it also enhances performance. It protects people from electric shock, prevents fires, and ensures compliance with standards like ANSI/TIA/EIA and NEC. Additionally, grounding helps reduce electrical noise, maintains signal integrity, and supports surge protection. While it improves system performance, its main purpose is to ensure safety.</a:t>
            </a: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62200" y="609600"/>
            <a:ext cx="5486400" cy="566738"/>
          </a:xfrm>
        </p:spPr>
        <p:txBody>
          <a:bodyPr>
            <a:noAutofit/>
          </a:bodyPr>
          <a:lstStyle/>
          <a:p>
            <a:r>
              <a:rPr lang="en-US" sz="2800" b="0" dirty="0"/>
              <a:t>Questions</a:t>
            </a:r>
          </a:p>
        </p:txBody>
      </p:sp>
    </p:spTree>
    <p:extLst>
      <p:ext uri="{BB962C8B-B14F-4D97-AF65-F5344CB8AC3E}">
        <p14:creationId xmlns:p14="http://schemas.microsoft.com/office/powerpoint/2010/main" val="3378815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78765" y="1330326"/>
            <a:ext cx="7313612" cy="453707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342900" indent="-342900">
              <a:buAutoNum type="arabicPeriod"/>
            </a:pPr>
            <a:r>
              <a:rPr lang="en-US" sz="1600" dirty="0"/>
              <a:t>FS website. Link: </a:t>
            </a:r>
            <a:r>
              <a:rPr lang="en-US" sz="1600" dirty="0">
                <a:hlinkClick r:id="rId2"/>
              </a:rPr>
              <a:t>Wiring Standards: TIA 568 / ISO 11801 / EN 50173</a:t>
            </a:r>
            <a:endParaRPr lang="en-US" sz="1600" dirty="0"/>
          </a:p>
          <a:p>
            <a:r>
              <a:rPr lang="en-US" sz="1600" dirty="0"/>
              <a:t>2.    New Cabling Standards for the Buildings of Today and Tomorrow by Frank Straka, Link: </a:t>
            </a:r>
            <a:r>
              <a:rPr lang="en-US" sz="1600" dirty="0">
                <a:hlinkClick r:id="rId3"/>
              </a:rPr>
              <a:t>new-cabling-standards-for-the-buildings-of-today-and-tomorrow.pdf</a:t>
            </a:r>
            <a:endParaRPr lang="en-US" sz="1600" dirty="0"/>
          </a:p>
          <a:p>
            <a:r>
              <a:rPr lang="en-US" sz="1600" dirty="0"/>
              <a:t>3. ANSI-TIA-EIA, Link: </a:t>
            </a:r>
            <a:r>
              <a:rPr lang="en-US" sz="1600" dirty="0">
                <a:hlinkClick r:id="rId4"/>
              </a:rPr>
              <a:t>ANSI-TIA-EIA-568-B.pdf</a:t>
            </a:r>
            <a:endParaRPr lang="en-US" sz="1600" dirty="0"/>
          </a:p>
          <a:p>
            <a:r>
              <a:rPr lang="en-US" sz="1600" dirty="0"/>
              <a:t>…</a:t>
            </a: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62200" y="609600"/>
            <a:ext cx="5486400" cy="566738"/>
          </a:xfrm>
        </p:spPr>
        <p:txBody>
          <a:bodyPr>
            <a:noAutofit/>
          </a:bodyPr>
          <a:lstStyle/>
          <a:p>
            <a:r>
              <a:rPr lang="en-US" sz="2800" b="0" dirty="0"/>
              <a:t>References</a:t>
            </a:r>
          </a:p>
        </p:txBody>
      </p:sp>
    </p:spTree>
    <p:extLst>
      <p:ext uri="{BB962C8B-B14F-4D97-AF65-F5344CB8AC3E}">
        <p14:creationId xmlns:p14="http://schemas.microsoft.com/office/powerpoint/2010/main" val="3683358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1"/>
            <a:ext cx="7772400" cy="2365375"/>
          </a:xfrm>
        </p:spPr>
        <p:txBody>
          <a:bodyPr>
            <a:normAutofit fontScale="90000"/>
          </a:bodyPr>
          <a:lstStyle/>
          <a:p>
            <a:r>
              <a:rPr lang="en-US" sz="4000" dirty="0"/>
              <a:t>NETW310 Course Project</a:t>
            </a:r>
            <a:br>
              <a:rPr lang="en-US" sz="4000" dirty="0"/>
            </a:br>
            <a:br>
              <a:rPr lang="en-US" dirty="0"/>
            </a:br>
            <a:r>
              <a:rPr lang="en-US" sz="2400" dirty="0"/>
              <a:t>Module 5</a:t>
            </a:r>
            <a:br>
              <a:rPr lang="en-US" sz="2400" dirty="0"/>
            </a:br>
            <a:br>
              <a:rPr lang="en-US" sz="2400" dirty="0"/>
            </a:br>
            <a:r>
              <a:rPr lang="en-US" sz="2400" dirty="0"/>
              <a:t>Antenna Gain and Free Space Path Loss</a:t>
            </a:r>
          </a:p>
        </p:txBody>
      </p:sp>
    </p:spTree>
    <p:extLst>
      <p:ext uri="{BB962C8B-B14F-4D97-AF65-F5344CB8AC3E}">
        <p14:creationId xmlns:p14="http://schemas.microsoft.com/office/powerpoint/2010/main" val="183244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1"/>
            <a:ext cx="7772400" cy="2365375"/>
          </a:xfrm>
        </p:spPr>
        <p:txBody>
          <a:bodyPr>
            <a:normAutofit fontScale="90000"/>
          </a:bodyPr>
          <a:lstStyle/>
          <a:p>
            <a:r>
              <a:rPr lang="en-US" sz="4000" dirty="0"/>
              <a:t>NETW311 Course Project</a:t>
            </a:r>
            <a:br>
              <a:rPr lang="en-US" sz="4000" dirty="0"/>
            </a:br>
            <a:br>
              <a:rPr lang="en-US" dirty="0"/>
            </a:br>
            <a:r>
              <a:rPr lang="en-US" sz="2400" dirty="0"/>
              <a:t>Module 2</a:t>
            </a:r>
            <a:br>
              <a:rPr lang="en-US" sz="2400" dirty="0"/>
            </a:br>
            <a:br>
              <a:rPr lang="en-US" sz="2400" dirty="0"/>
            </a:br>
            <a:r>
              <a:rPr lang="en-US" sz="2400" dirty="0"/>
              <a:t>Baseband Signals and AM/FM Signals</a:t>
            </a:r>
          </a:p>
        </p:txBody>
      </p:sp>
    </p:spTree>
    <p:extLst>
      <p:ext uri="{BB962C8B-B14F-4D97-AF65-F5344CB8AC3E}">
        <p14:creationId xmlns:p14="http://schemas.microsoft.com/office/powerpoint/2010/main" val="690420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8665F-BA95-B99D-9025-E261DDB661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CD128E-A2EB-6DD0-5DE2-499DE11A15BC}"/>
              </a:ext>
            </a:extLst>
          </p:cNvPr>
          <p:cNvSpPr>
            <a:spLocks noGrp="1"/>
          </p:cNvSpPr>
          <p:nvPr>
            <p:ph type="title"/>
          </p:nvPr>
        </p:nvSpPr>
        <p:spPr/>
        <p:txBody>
          <a:bodyPr>
            <a:normAutofit fontScale="90000"/>
          </a:bodyPr>
          <a:lstStyle/>
          <a:p>
            <a:pPr algn="just"/>
            <a:r>
              <a:rPr lang="en-US" sz="2800" dirty="0"/>
              <a:t>This module involves analyzing </a:t>
            </a:r>
            <a:r>
              <a:rPr lang="en-US" sz="2800" b="1" dirty="0"/>
              <a:t>antenna gain</a:t>
            </a:r>
            <a:r>
              <a:rPr lang="en-US" sz="2800" dirty="0"/>
              <a:t> and </a:t>
            </a:r>
            <a:r>
              <a:rPr lang="en-US" sz="2800" b="1" dirty="0"/>
              <a:t>free space path loss</a:t>
            </a:r>
            <a:r>
              <a:rPr lang="en-US" sz="2800" dirty="0"/>
              <a:t> for different frequencies and distances. These calculations are essential for </a:t>
            </a:r>
            <a:r>
              <a:rPr lang="en-US" sz="2800" b="1" dirty="0"/>
              <a:t>radio theory and link planning in WLAN (Wireless LAN)</a:t>
            </a:r>
            <a:r>
              <a:rPr lang="en-US" sz="2800" dirty="0"/>
              <a:t> environments.</a:t>
            </a:r>
          </a:p>
        </p:txBody>
      </p:sp>
      <p:sp>
        <p:nvSpPr>
          <p:cNvPr id="3" name="Content Placeholder 2">
            <a:extLst>
              <a:ext uri="{FF2B5EF4-FFF2-40B4-BE49-F238E27FC236}">
                <a16:creationId xmlns:a16="http://schemas.microsoft.com/office/drawing/2014/main" id="{A666D5C8-C054-2EAA-3A76-9F14DB32075A}"/>
              </a:ext>
            </a:extLst>
          </p:cNvPr>
          <p:cNvSpPr>
            <a:spLocks noGrp="1"/>
          </p:cNvSpPr>
          <p:nvPr>
            <p:ph idx="1"/>
          </p:nvPr>
        </p:nvSpPr>
        <p:spPr>
          <a:xfrm>
            <a:off x="838200" y="1825624"/>
            <a:ext cx="10515600" cy="4879975"/>
          </a:xfrm>
        </p:spPr>
        <p:txBody>
          <a:bodyPr>
            <a:normAutofit/>
          </a:bodyPr>
          <a:lstStyle/>
          <a:p>
            <a:pPr marL="0" indent="0">
              <a:buNone/>
            </a:pPr>
            <a:r>
              <a:rPr lang="en-US" b="1" dirty="0"/>
              <a:t>Skills Demonstrated in this project are as follows:</a:t>
            </a:r>
          </a:p>
          <a:p>
            <a:pPr marL="0" indent="0">
              <a:buNone/>
            </a:pPr>
            <a:r>
              <a:rPr lang="en-US" sz="1800" b="1" dirty="0"/>
              <a:t>Wireless Networking Knowledge:</a:t>
            </a:r>
            <a:r>
              <a:rPr lang="en-US" sz="1800" dirty="0"/>
              <a:t> My understanding of WLAN link planning and radio theory.</a:t>
            </a:r>
          </a:p>
          <a:p>
            <a:pPr marL="0" indent="0">
              <a:buNone/>
            </a:pPr>
            <a:r>
              <a:rPr lang="en-US" sz="1800" b="1" dirty="0"/>
              <a:t>Analytical Skills:</a:t>
            </a:r>
            <a:r>
              <a:rPr lang="en-US" sz="1800" dirty="0"/>
              <a:t> Accurate calculations using formulas and scientific tools.</a:t>
            </a:r>
          </a:p>
          <a:p>
            <a:pPr marL="0" indent="0">
              <a:buNone/>
            </a:pPr>
            <a:r>
              <a:rPr lang="en-US" sz="1800" b="1" dirty="0"/>
              <a:t>Problem-Solving:</a:t>
            </a:r>
            <a:r>
              <a:rPr lang="en-US" sz="1800" dirty="0"/>
              <a:t> Ability to interpret results and explain relationships (frequency vs. gain, distance vs. loss).</a:t>
            </a:r>
          </a:p>
          <a:p>
            <a:pPr marL="0" indent="0">
              <a:buNone/>
            </a:pPr>
            <a:r>
              <a:rPr lang="en-US" sz="1800" b="1" dirty="0"/>
              <a:t>Real-World Application:</a:t>
            </a:r>
            <a:r>
              <a:rPr lang="en-US" sz="1800" dirty="0"/>
              <a:t> Linking theoretical concepts to practical systems like VLA telescopes.</a:t>
            </a:r>
          </a:p>
          <a:p>
            <a:pPr marL="0" indent="0">
              <a:buNone/>
            </a:pPr>
            <a:endParaRPr lang="en-US" b="1" dirty="0"/>
          </a:p>
          <a:p>
            <a:pPr marL="0" indent="0">
              <a:buNone/>
            </a:pPr>
            <a:r>
              <a:rPr lang="en-US" b="1" dirty="0"/>
              <a:t>Competence</a:t>
            </a:r>
          </a:p>
          <a:p>
            <a:pPr marL="0" indent="0">
              <a:buNone/>
            </a:pPr>
            <a:r>
              <a:rPr lang="en-US" sz="1800" dirty="0"/>
              <a:t>As a technology expert this project allowed me to show my competence such as:</a:t>
            </a:r>
          </a:p>
          <a:p>
            <a:pPr marL="0" indent="0">
              <a:buNone/>
            </a:pPr>
            <a:r>
              <a:rPr lang="en-US" sz="1800" dirty="0"/>
              <a:t>Demonstration of my ability to use </a:t>
            </a:r>
            <a:r>
              <a:rPr lang="en-US" sz="1800" b="1" dirty="0"/>
              <a:t>scientific calculators</a:t>
            </a:r>
            <a:r>
              <a:rPr lang="en-US" sz="1800" dirty="0"/>
              <a:t>, apply </a:t>
            </a:r>
            <a:r>
              <a:rPr lang="en-US" sz="1800" b="1" dirty="0"/>
              <a:t>logarithmic formulas</a:t>
            </a:r>
            <a:r>
              <a:rPr lang="en-US" sz="1800" dirty="0"/>
              <a:t>, and validate results against theoretical models—skills essential for </a:t>
            </a:r>
            <a:r>
              <a:rPr lang="en-US" sz="1800" b="1" dirty="0"/>
              <a:t>RF planning and troubleshooting</a:t>
            </a:r>
            <a:r>
              <a:rPr lang="en-US" sz="1800" dirty="0"/>
              <a:t>.</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74598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1981200" y="1143000"/>
            <a:ext cx="8229600" cy="51054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1. What is the maximum theoretical antenna gain of a common dish antenna at the 2.4 GHz band? [4 points] </a:t>
            </a:r>
          </a:p>
          <a:p>
            <a:r>
              <a:rPr lang="en-US" sz="1600" b="1" dirty="0"/>
              <a:t>Answer: 22.379</a:t>
            </a:r>
          </a:p>
          <a:p>
            <a:endParaRPr lang="en-US" sz="1600" dirty="0"/>
          </a:p>
          <a:p>
            <a:r>
              <a:rPr lang="en-US" sz="1600" dirty="0"/>
              <a:t>2. What is the maximum theoretical antenna gain of a common dish antenna at the 5 GHz band? [4 points] </a:t>
            </a:r>
          </a:p>
          <a:p>
            <a:r>
              <a:rPr lang="en-US" sz="1600" b="1" dirty="0"/>
              <a:t>Answer: 29.079</a:t>
            </a:r>
          </a:p>
          <a:p>
            <a:endParaRPr lang="en-US" sz="1600" dirty="0"/>
          </a:p>
          <a:p>
            <a:r>
              <a:rPr lang="en-US" sz="1600" dirty="0"/>
              <a:t>3. Given the same sized reflector, which signals, high-frequency, or low-frequency, can be more efficiently focused by a common dish antenna (i.e., result in a higher antenna gain)? [</a:t>
            </a:r>
            <a:r>
              <a:rPr lang="en-US" sz="1600" b="1" dirty="0"/>
              <a:t>5 points</a:t>
            </a:r>
            <a:r>
              <a:rPr lang="en-US" sz="1600" dirty="0"/>
              <a:t>] </a:t>
            </a:r>
          </a:p>
          <a:p>
            <a:r>
              <a:rPr lang="en-US" sz="1600" b="1" dirty="0"/>
              <a:t>Answer: High Frequency</a:t>
            </a:r>
          </a:p>
          <a:p>
            <a:endParaRPr lang="en-US" sz="1600" dirty="0"/>
          </a:p>
          <a:p>
            <a:r>
              <a:rPr lang="en-US" sz="1600" dirty="0"/>
              <a:t>4. What is the maximum theoretical antenna gain of the dish antenna used in the VLA radio telescopes in New Mexico at the 5 GHz band? [4 points] </a:t>
            </a:r>
          </a:p>
          <a:p>
            <a:r>
              <a:rPr lang="en-US" sz="1600" b="1" dirty="0"/>
              <a:t>Answer: 63.059</a:t>
            </a:r>
          </a:p>
          <a:p>
            <a:endParaRPr lang="en-US" sz="1600" dirty="0"/>
          </a:p>
          <a:p>
            <a:r>
              <a:rPr lang="en-US" sz="1600" dirty="0"/>
              <a:t>5. Given the same signal frequency, which dish antennas, large-sized or small-sized, are more efficient at focusing the signal (i.e., result in a higher antenna gain)? [</a:t>
            </a:r>
            <a:r>
              <a:rPr lang="en-US" sz="1600" b="1" dirty="0"/>
              <a:t>5 points</a:t>
            </a:r>
            <a:r>
              <a:rPr lang="en-US" sz="1600" dirty="0"/>
              <a:t>] </a:t>
            </a:r>
          </a:p>
          <a:p>
            <a:r>
              <a:rPr lang="en-US" sz="1600" b="1" dirty="0"/>
              <a:t>Answer: Large-sized dish antenna</a:t>
            </a: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1981201" y="381000"/>
            <a:ext cx="5818139" cy="566738"/>
          </a:xfrm>
        </p:spPr>
        <p:txBody>
          <a:bodyPr>
            <a:noAutofit/>
          </a:bodyPr>
          <a:lstStyle/>
          <a:p>
            <a:r>
              <a:rPr lang="en-US" sz="2800" b="0" dirty="0"/>
              <a:t>Antenna Gain</a:t>
            </a:r>
          </a:p>
        </p:txBody>
      </p:sp>
    </p:spTree>
    <p:extLst>
      <p:ext uri="{BB962C8B-B14F-4D97-AF65-F5344CB8AC3E}">
        <p14:creationId xmlns:p14="http://schemas.microsoft.com/office/powerpoint/2010/main" val="1570901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1944757" y="1066800"/>
            <a:ext cx="8534400" cy="5334000"/>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700" dirty="0"/>
              <a:t>1. What is the free space path loss in dB at the 2.4 GHz band? [4 points] </a:t>
            </a:r>
            <a:r>
              <a:rPr lang="en-US" sz="1700" b="1" dirty="0"/>
              <a:t>Answer: -80.4</a:t>
            </a:r>
          </a:p>
          <a:p>
            <a:endParaRPr lang="en-US" sz="1700" dirty="0"/>
          </a:p>
          <a:p>
            <a:r>
              <a:rPr lang="en-US" sz="1700" dirty="0"/>
              <a:t>2. What is the free space path loss in dB at the 5 GHz band? [4 points] </a:t>
            </a:r>
            <a:r>
              <a:rPr lang="en-US" sz="1700" b="1" dirty="0"/>
              <a:t>Answer: -87.2</a:t>
            </a:r>
          </a:p>
          <a:p>
            <a:endParaRPr lang="en-US" sz="1700" dirty="0"/>
          </a:p>
          <a:p>
            <a:r>
              <a:rPr lang="en-US" sz="1700" dirty="0"/>
              <a:t>3. How does the free space path loss at a higher frequency (e.g., the 5 GHz band) compare with that at a lower frequency (e.g., the 2.4 GHz band)? [</a:t>
            </a:r>
            <a:r>
              <a:rPr lang="en-US" sz="1700" b="1" dirty="0"/>
              <a:t>5 points</a:t>
            </a:r>
            <a:r>
              <a:rPr lang="en-US" sz="1700" dirty="0"/>
              <a:t>] </a:t>
            </a:r>
          </a:p>
          <a:p>
            <a:r>
              <a:rPr lang="en-US" sz="1700" b="1" dirty="0"/>
              <a:t>Answer:</a:t>
            </a:r>
            <a:r>
              <a:rPr lang="en-US" sz="1700" dirty="0"/>
              <a:t> </a:t>
            </a:r>
            <a:r>
              <a:rPr lang="en-US" sz="1800" dirty="0"/>
              <a:t>signals at 5 GHz lose more power in free space than those at 2.4 GHz. Because Free space path loss increases with frequency. This means that at a higher frequency like 5 GHz, the signal experiences more attenuation over the same distance compared to a lower frequency like 2.4 GHz.</a:t>
            </a:r>
            <a:endParaRPr lang="en-US" sz="1700" dirty="0"/>
          </a:p>
          <a:p>
            <a:endParaRPr lang="en-US" sz="1700" dirty="0"/>
          </a:p>
          <a:p>
            <a:r>
              <a:rPr lang="en-US" sz="1700" dirty="0"/>
              <a:t>4. What is the free space path loss in dB over 20 meters at the 2.4 GHz band? [4 points] </a:t>
            </a:r>
          </a:p>
          <a:p>
            <a:r>
              <a:rPr lang="en-US" sz="1700" b="1" dirty="0"/>
              <a:t>Answer: -66.421</a:t>
            </a:r>
          </a:p>
          <a:p>
            <a:endParaRPr lang="en-US" sz="1700" dirty="0"/>
          </a:p>
          <a:p>
            <a:r>
              <a:rPr lang="en-US" sz="1700" dirty="0"/>
              <a:t>5. What is the free space path loss in dB over 40 meters at the 2.4 GHz band? [4 points] </a:t>
            </a:r>
          </a:p>
          <a:p>
            <a:r>
              <a:rPr lang="en-US" sz="1700" b="1" dirty="0"/>
              <a:t>Answer: -72.441</a:t>
            </a:r>
          </a:p>
          <a:p>
            <a:endParaRPr lang="en-US" sz="1700" b="1" dirty="0"/>
          </a:p>
          <a:p>
            <a:r>
              <a:rPr lang="en-US" sz="1700" dirty="0"/>
              <a:t>6. What is the free space path loss in dB over 80 meters at the 2.4 GHz band? [4 points] </a:t>
            </a:r>
          </a:p>
          <a:p>
            <a:r>
              <a:rPr lang="en-US" sz="1700" b="1" dirty="0"/>
              <a:t>Answer: -78.462</a:t>
            </a:r>
          </a:p>
          <a:p>
            <a:endParaRPr lang="en-US" sz="1700" b="1" dirty="0"/>
          </a:p>
          <a:p>
            <a:r>
              <a:rPr lang="en-US" sz="1700" dirty="0"/>
              <a:t>7. When the distance doubles, how does free space path loss in dB change approximately? [</a:t>
            </a:r>
            <a:r>
              <a:rPr lang="en-US" sz="1700" b="1" dirty="0"/>
              <a:t>5 points</a:t>
            </a:r>
            <a:r>
              <a:rPr lang="en-US" sz="1700" dirty="0"/>
              <a:t>] </a:t>
            </a:r>
          </a:p>
          <a:p>
            <a:r>
              <a:rPr lang="en-US" sz="1700" b="1" dirty="0"/>
              <a:t>Answer: </a:t>
            </a:r>
            <a:r>
              <a:rPr lang="en-US" sz="1800" dirty="0"/>
              <a:t>When the distance doubles, the free space path loss increases by approximately </a:t>
            </a:r>
            <a:r>
              <a:rPr lang="en-US" sz="1800" b="1" dirty="0"/>
              <a:t>6 db.</a:t>
            </a:r>
            <a:r>
              <a:rPr lang="en-US" sz="1800" dirty="0"/>
              <a:t> </a:t>
            </a:r>
            <a:endParaRPr lang="en-US" sz="1700" b="1" dirty="0"/>
          </a:p>
          <a:p>
            <a:endParaRPr lang="en-US" sz="1600" dirty="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1981201" y="381000"/>
            <a:ext cx="5818139" cy="566738"/>
          </a:xfrm>
        </p:spPr>
        <p:txBody>
          <a:bodyPr>
            <a:noAutofit/>
          </a:bodyPr>
          <a:lstStyle/>
          <a:p>
            <a:r>
              <a:rPr lang="en-US" sz="2800" b="0" dirty="0"/>
              <a:t>Free Space Path Loss</a:t>
            </a:r>
          </a:p>
        </p:txBody>
      </p:sp>
    </p:spTree>
    <p:extLst>
      <p:ext uri="{BB962C8B-B14F-4D97-AF65-F5344CB8AC3E}">
        <p14:creationId xmlns:p14="http://schemas.microsoft.com/office/powerpoint/2010/main" val="4071258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1981200" y="1143000"/>
                <a:ext cx="7696200" cy="5105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15000"/>
                  </a:lnSpc>
                  <a:spcBef>
                    <a:spcPts val="0"/>
                  </a:spcBef>
                </a:pPr>
                <a:r>
                  <a:rPr lang="en-US" sz="1600" dirty="0"/>
                  <a:t>8. </a:t>
                </a:r>
                <a:r>
                  <a:rPr lang="en-US" sz="1600" dirty="0">
                    <a:solidFill>
                      <a:srgbClr val="000000"/>
                    </a:solidFill>
                    <a:effectLst/>
                    <a:ea typeface="Calibri" panose="020F0502020204030204" pitchFamily="34" charset="0"/>
                    <a:cs typeface="Times New Roman" panose="02020603050405020304" pitchFamily="18" charset="0"/>
                  </a:rPr>
                  <a:t>Use a scientific calculator to calculate Delta </a:t>
                </a:r>
                <a14:m>
                  <m:oMath xmlns:m="http://schemas.openxmlformats.org/officeDocument/2006/math">
                    <m:sSub>
                      <m:sSubPr>
                        <m:ctrlPr>
                          <a:rPr lang="en-US" sz="1600" i="1">
                            <a:solidFill>
                              <a:srgbClr val="050505"/>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rgbClr val="050505"/>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600" i="1">
                            <a:solidFill>
                              <a:srgbClr val="050505"/>
                            </a:solidFill>
                            <a:effectLst/>
                            <a:latin typeface="Cambria Math" panose="02040503050406030204" pitchFamily="18" charset="0"/>
                            <a:ea typeface="Calibri" panose="020F0502020204030204" pitchFamily="34" charset="0"/>
                            <a:cs typeface="Times New Roman" panose="02020603050405020304" pitchFamily="18" charset="0"/>
                          </a:rPr>
                          <m:t>𝑓𝑆</m:t>
                        </m:r>
                      </m:sub>
                    </m:sSub>
                  </m:oMath>
                </a14:m>
                <a:r>
                  <a:rPr lang="en-US" sz="1600" dirty="0">
                    <a:solidFill>
                      <a:srgbClr val="000000"/>
                    </a:solidFill>
                    <a:effectLst/>
                    <a:ea typeface="Calibri" panose="020F0502020204030204" pitchFamily="34" charset="0"/>
                    <a:cs typeface="Times New Roman" panose="02020603050405020304" pitchFamily="18" charset="0"/>
                  </a:rPr>
                  <a:t> for D1 = 20 meters and D2 = 40 meters. </a:t>
                </a:r>
                <a:r>
                  <a:rPr lang="en-US" sz="1600" dirty="0"/>
                  <a:t>[4 points] </a:t>
                </a:r>
                <a:r>
                  <a:rPr lang="en-US" sz="1600" dirty="0">
                    <a:effectLst/>
                    <a:ea typeface="Calibri" panose="020F0502020204030204" pitchFamily="34" charset="0"/>
                    <a:cs typeface="Times New Roman" panose="02020603050405020304" pitchFamily="18" charset="0"/>
                  </a:rPr>
                  <a:t> </a:t>
                </a:r>
              </a:p>
              <a:p>
                <a:pPr>
                  <a:lnSpc>
                    <a:spcPct val="115000"/>
                  </a:lnSpc>
                  <a:spcBef>
                    <a:spcPts val="0"/>
                  </a:spcBef>
                </a:pPr>
                <a:r>
                  <a:rPr lang="da-DK" sz="1600" dirty="0"/>
                  <a:t>ΔLfS​=20log10​(D1​D2​​)=20log10​(2040​)=20log10​(2)≈20×0.3010=6.02dB</a:t>
                </a:r>
                <a:endParaRPr lang="en-US" sz="1600" dirty="0">
                  <a:effectLst/>
                  <a:ea typeface="Calibri" panose="020F0502020204030204" pitchFamily="34" charset="0"/>
                  <a:cs typeface="Times New Roman" panose="02020603050405020304" pitchFamily="18" charset="0"/>
                </a:endParaRPr>
              </a:p>
              <a:p>
                <a:pPr algn="ctr">
                  <a:lnSpc>
                    <a:spcPct val="115000"/>
                  </a:lnSpc>
                  <a:spcBef>
                    <a:spcPts val="0"/>
                  </a:spcBef>
                </a:pPr>
                <a:r>
                  <a:rPr lang="en-US" sz="1600" b="1" dirty="0">
                    <a:solidFill>
                      <a:srgbClr val="000000"/>
                    </a:solidFill>
                    <a:effectLst/>
                    <a:ea typeface="Calibri" panose="020F0502020204030204" pitchFamily="34" charset="0"/>
                    <a:cs typeface="Times New Roman" panose="02020603050405020304" pitchFamily="18" charset="0"/>
                  </a:rPr>
                  <a:t>Delta </a:t>
                </a:r>
                <a14:m>
                  <m:oMath xmlns:m="http://schemas.openxmlformats.org/officeDocument/2006/math">
                    <m:sSub>
                      <m:sSubPr>
                        <m:ctrlPr>
                          <a:rPr lang="en-US" sz="1600" b="1" i="1">
                            <a:solidFill>
                              <a:srgbClr val="050505"/>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srgbClr val="050505"/>
                            </a:solidFill>
                            <a:effectLst/>
                            <a:latin typeface="Cambria Math" panose="02040503050406030204" pitchFamily="18" charset="0"/>
                            <a:ea typeface="Calibri" panose="020F0502020204030204" pitchFamily="34" charset="0"/>
                            <a:cs typeface="Times New Roman" panose="02020603050405020304" pitchFamily="18" charset="0"/>
                          </a:rPr>
                          <m:t>𝑳</m:t>
                        </m:r>
                      </m:e>
                      <m:sub>
                        <m:r>
                          <a:rPr lang="en-US" sz="1600" b="1" i="1">
                            <a:solidFill>
                              <a:srgbClr val="050505"/>
                            </a:solidFill>
                            <a:effectLst/>
                            <a:latin typeface="Cambria Math" panose="02040503050406030204" pitchFamily="18" charset="0"/>
                            <a:ea typeface="Calibri" panose="020F0502020204030204" pitchFamily="34" charset="0"/>
                            <a:cs typeface="Times New Roman" panose="02020603050405020304" pitchFamily="18" charset="0"/>
                          </a:rPr>
                          <m:t>𝒇𝑺</m:t>
                        </m:r>
                        <m:r>
                          <a:rPr lang="en-US" sz="1600" b="1" i="1">
                            <a:solidFill>
                              <a:srgbClr val="050505"/>
                            </a:solidFill>
                            <a:effectLst/>
                            <a:latin typeface="Cambria Math" panose="02040503050406030204" pitchFamily="18" charset="0"/>
                            <a:ea typeface="Calibri" panose="020F0502020204030204" pitchFamily="34" charset="0"/>
                            <a:cs typeface="Times New Roman" panose="02020603050405020304" pitchFamily="18" charset="0"/>
                          </a:rPr>
                          <m:t> </m:t>
                        </m:r>
                      </m:sub>
                    </m:sSub>
                  </m:oMath>
                </a14:m>
                <a:r>
                  <a:rPr lang="en-US" sz="1600" b="1" dirty="0">
                    <a:solidFill>
                      <a:srgbClr val="000000"/>
                    </a:solidFill>
                    <a:effectLst/>
                    <a:ea typeface="Calibri" panose="020F0502020204030204" pitchFamily="34" charset="0"/>
                    <a:cs typeface="Times New Roman" panose="02020603050405020304" pitchFamily="18" charset="0"/>
                  </a:rPr>
                  <a:t>= </a:t>
                </a:r>
                <a:r>
                  <a:rPr lang="en-US" sz="1600" b="1" dirty="0"/>
                  <a:t>6.02 dB</a:t>
                </a:r>
                <a:endParaRPr lang="en-US" sz="1600" b="1" dirty="0">
                  <a:effectLst/>
                  <a:ea typeface="Calibri" panose="020F0502020204030204" pitchFamily="34" charset="0"/>
                  <a:cs typeface="Times New Roman" panose="02020603050405020304" pitchFamily="18" charset="0"/>
                </a:endParaRPr>
              </a:p>
              <a:p>
                <a:r>
                  <a:rPr lang="en-US" sz="1600" dirty="0"/>
                  <a:t> </a:t>
                </a:r>
              </a:p>
              <a:p>
                <a:r>
                  <a:rPr lang="en-US" sz="1600" dirty="0"/>
                  <a:t>9. </a:t>
                </a:r>
                <a:r>
                  <a:rPr lang="en-US" sz="1600" dirty="0">
                    <a:effectLst/>
                    <a:ea typeface="Calibri" panose="020F0502020204030204" pitchFamily="34" charset="0"/>
                    <a:cs typeface="Times New Roman" panose="02020603050405020304" pitchFamily="18" charset="0"/>
                  </a:rPr>
                  <a:t>Is your calculation approximately the same as the result from Part 1 Step 2? </a:t>
                </a:r>
                <a:r>
                  <a:rPr lang="en-US" sz="1600" dirty="0"/>
                  <a:t>[4 points] </a:t>
                </a:r>
                <a:endParaRPr lang="en-US" sz="1600" dirty="0">
                  <a:effectLst/>
                  <a:ea typeface="Calibri" panose="020F0502020204030204" pitchFamily="34" charset="0"/>
                  <a:cs typeface="Times New Roman" panose="02020603050405020304" pitchFamily="18" charset="0"/>
                </a:endParaRPr>
              </a:p>
              <a:p>
                <a:r>
                  <a:rPr lang="en-US" sz="1600" b="1" dirty="0"/>
                  <a:t>Answer: </a:t>
                </a:r>
                <a:r>
                  <a:rPr lang="en-US" sz="1600" dirty="0"/>
                  <a:t>Yes, the calculated change in free space path loss (6.02 dB) is approximately the same as the observed difference between 20 meters (-60.4 dB) and 40 meters (-66.4 dB), which is 6 </a:t>
                </a:r>
                <a:r>
                  <a:rPr lang="en-US" sz="1600" dirty="0" err="1"/>
                  <a:t>dB.</a:t>
                </a:r>
                <a:endParaRPr lang="en-US" sz="1600" b="1" dirty="0"/>
              </a:p>
              <a:p>
                <a:endParaRPr lang="en-US" sz="1600" dirty="0"/>
              </a:p>
            </p:txBody>
          </p:sp>
        </mc:Choice>
        <mc:Fallback xmlns="">
          <p:sp>
            <p:nvSpPr>
              <p:cNvPr id="6" name="Text Placeholder 6">
                <a:extLst>
                  <a:ext uri="{FF2B5EF4-FFF2-40B4-BE49-F238E27FC236}">
                    <a16:creationId xmlns:a16="http://schemas.microsoft.com/office/drawing/2014/main" id="{3C22B73B-8888-45A2-85B6-7AB09F8DE173}"/>
                  </a:ext>
                </a:extLst>
              </p:cNvPr>
              <p:cNvSpPr txBox="1">
                <a:spLocks noRot="1" noChangeAspect="1" noMove="1" noResize="1" noEditPoints="1" noAdjustHandles="1" noChangeArrowheads="1" noChangeShapeType="1" noTextEdit="1"/>
              </p:cNvSpPr>
              <p:nvPr/>
            </p:nvSpPr>
            <p:spPr>
              <a:xfrm>
                <a:off x="1981200" y="1143000"/>
                <a:ext cx="7696200" cy="5105400"/>
              </a:xfrm>
              <a:prstGeom prst="rect">
                <a:avLst/>
              </a:prstGeom>
              <a:blipFill>
                <a:blip r:embed="rId2"/>
                <a:stretch>
                  <a:fillRect l="-396"/>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1981201" y="381000"/>
            <a:ext cx="5818139" cy="566738"/>
          </a:xfrm>
        </p:spPr>
        <p:txBody>
          <a:bodyPr>
            <a:noAutofit/>
          </a:bodyPr>
          <a:lstStyle/>
          <a:p>
            <a:r>
              <a:rPr lang="en-US" sz="2800" b="0" dirty="0"/>
              <a:t>Free Space Path Loss Cont.</a:t>
            </a:r>
          </a:p>
        </p:txBody>
      </p:sp>
    </p:spTree>
    <p:extLst>
      <p:ext uri="{BB962C8B-B14F-4D97-AF65-F5344CB8AC3E}">
        <p14:creationId xmlns:p14="http://schemas.microsoft.com/office/powerpoint/2010/main" val="1370728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78765" y="1330326"/>
            <a:ext cx="7313612" cy="453707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1. NETW310 Module 5, Course projects, Antenna Gain and Free Space Path Loss </a:t>
            </a:r>
          </a:p>
          <a:p>
            <a:r>
              <a:rPr lang="en-US" sz="1600" dirty="0"/>
              <a:t>2. </a:t>
            </a:r>
            <a:r>
              <a:rPr lang="en-US" sz="1400" dirty="0"/>
              <a:t>Radio theory and link planning for Wireless LAN (WLAN)</a:t>
            </a:r>
            <a:endParaRPr lang="en-US" sz="1600" dirty="0"/>
          </a:p>
          <a:p>
            <a:r>
              <a:rPr lang="en-US" sz="1600" dirty="0"/>
              <a:t>3.  Scientific Calculator. </a:t>
            </a: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62200" y="609600"/>
            <a:ext cx="5486400" cy="566738"/>
          </a:xfrm>
        </p:spPr>
        <p:txBody>
          <a:bodyPr>
            <a:noAutofit/>
          </a:bodyPr>
          <a:lstStyle/>
          <a:p>
            <a:r>
              <a:rPr lang="en-US" sz="2800" b="0" dirty="0"/>
              <a:t>References</a:t>
            </a:r>
          </a:p>
        </p:txBody>
      </p:sp>
    </p:spTree>
    <p:extLst>
      <p:ext uri="{BB962C8B-B14F-4D97-AF65-F5344CB8AC3E}">
        <p14:creationId xmlns:p14="http://schemas.microsoft.com/office/powerpoint/2010/main" val="2110829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1"/>
            <a:ext cx="7772400" cy="2365375"/>
          </a:xfrm>
        </p:spPr>
        <p:txBody>
          <a:bodyPr>
            <a:normAutofit fontScale="90000"/>
          </a:bodyPr>
          <a:lstStyle/>
          <a:p>
            <a:r>
              <a:rPr lang="en-US" sz="4000"/>
              <a:t>NETW310 Course Project</a:t>
            </a:r>
            <a:br>
              <a:rPr lang="en-US" sz="4000" dirty="0"/>
            </a:br>
            <a:br>
              <a:rPr lang="en-US" dirty="0"/>
            </a:br>
            <a:r>
              <a:rPr lang="en-US" sz="2700" dirty="0"/>
              <a:t>Module  6</a:t>
            </a:r>
            <a:br>
              <a:rPr lang="en-US" sz="2700" dirty="0"/>
            </a:br>
            <a:br>
              <a:rPr lang="en-US" sz="2700" dirty="0"/>
            </a:br>
            <a:r>
              <a:rPr lang="en-US" sz="2700" dirty="0">
                <a:solidFill>
                  <a:srgbClr val="000000"/>
                </a:solidFill>
                <a:cs typeface="Calibri"/>
              </a:rPr>
              <a:t>Bit Error Rate of Fading Channels</a:t>
            </a:r>
            <a:br>
              <a:rPr lang="en-US" sz="2700" dirty="0">
                <a:effectLst/>
                <a:ea typeface="Calibri" panose="020F0502020204030204" pitchFamily="34" charset="0"/>
                <a:cs typeface="Times New Roman" panose="02020603050405020304" pitchFamily="18" charset="0"/>
              </a:rPr>
            </a:br>
            <a:endParaRPr lang="en-US" sz="2700" dirty="0"/>
          </a:p>
        </p:txBody>
      </p:sp>
    </p:spTree>
    <p:extLst>
      <p:ext uri="{BB962C8B-B14F-4D97-AF65-F5344CB8AC3E}">
        <p14:creationId xmlns:p14="http://schemas.microsoft.com/office/powerpoint/2010/main" val="4125383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BD42D-3660-4C84-4945-210D58B45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06399E-80FB-3D0E-6FFA-1578A7C2C215}"/>
              </a:ext>
            </a:extLst>
          </p:cNvPr>
          <p:cNvSpPr>
            <a:spLocks noGrp="1"/>
          </p:cNvSpPr>
          <p:nvPr>
            <p:ph type="title"/>
          </p:nvPr>
        </p:nvSpPr>
        <p:spPr/>
        <p:txBody>
          <a:bodyPr>
            <a:normAutofit/>
          </a:bodyPr>
          <a:lstStyle/>
          <a:p>
            <a:pPr algn="just"/>
            <a:r>
              <a:rPr lang="en-US" sz="2800" dirty="0"/>
              <a:t>This module focuses on analyzing </a:t>
            </a:r>
            <a:r>
              <a:rPr lang="en-US" sz="2800" b="1" dirty="0"/>
              <a:t>Bit Error Rate (BER) performance of fading channels</a:t>
            </a:r>
            <a:r>
              <a:rPr lang="en-US" sz="2800" dirty="0"/>
              <a:t>, which is a critical concept in wireless communication and digital signal processing. </a:t>
            </a:r>
          </a:p>
        </p:txBody>
      </p:sp>
      <p:sp>
        <p:nvSpPr>
          <p:cNvPr id="3" name="Content Placeholder 2">
            <a:extLst>
              <a:ext uri="{FF2B5EF4-FFF2-40B4-BE49-F238E27FC236}">
                <a16:creationId xmlns:a16="http://schemas.microsoft.com/office/drawing/2014/main" id="{E1C5AEE0-2E26-B29E-1FF3-2C55BA7FD6CB}"/>
              </a:ext>
            </a:extLst>
          </p:cNvPr>
          <p:cNvSpPr>
            <a:spLocks noGrp="1"/>
          </p:cNvSpPr>
          <p:nvPr>
            <p:ph idx="1"/>
          </p:nvPr>
        </p:nvSpPr>
        <p:spPr>
          <a:xfrm>
            <a:off x="838200" y="1825624"/>
            <a:ext cx="10515600" cy="4879975"/>
          </a:xfrm>
        </p:spPr>
        <p:txBody>
          <a:bodyPr>
            <a:normAutofit/>
          </a:bodyPr>
          <a:lstStyle/>
          <a:p>
            <a:pPr marL="0" indent="0">
              <a:buNone/>
            </a:pPr>
            <a:r>
              <a:rPr lang="en-US" b="1" dirty="0"/>
              <a:t>Skills Demonstrated in this project are as follows:</a:t>
            </a:r>
          </a:p>
          <a:p>
            <a:pPr marL="0" indent="0">
              <a:buNone/>
            </a:pPr>
            <a:r>
              <a:rPr lang="en-US" sz="1600" b="1" dirty="0"/>
              <a:t>Wireless Communication Fundamentals:</a:t>
            </a:r>
            <a:r>
              <a:rPr lang="en-US" sz="1600" dirty="0"/>
              <a:t> Deep understanding of noise and fading effects on signal integrity.</a:t>
            </a:r>
          </a:p>
          <a:p>
            <a:pPr marL="0" indent="0">
              <a:buNone/>
            </a:pPr>
            <a:r>
              <a:rPr lang="en-US" sz="1600" b="1" dirty="0"/>
              <a:t>Analytical Skills:</a:t>
            </a:r>
            <a:r>
              <a:rPr lang="en-US" sz="1600" dirty="0"/>
              <a:t> I can compare performance metrics and explain why AWGN outperforms Rician.</a:t>
            </a:r>
          </a:p>
          <a:p>
            <a:pPr marL="0" indent="0">
              <a:buNone/>
            </a:pPr>
            <a:r>
              <a:rPr lang="en-US" sz="1600" b="1" dirty="0"/>
              <a:t>Problem-Solving:</a:t>
            </a:r>
            <a:r>
              <a:rPr lang="en-US" sz="1600" dirty="0"/>
              <a:t> Linking BER results to practical implications for system design (e.g., why fading mitigation is necessary).</a:t>
            </a:r>
          </a:p>
          <a:p>
            <a:pPr marL="0" indent="0">
              <a:buNone/>
            </a:pPr>
            <a:r>
              <a:rPr lang="en-US" sz="1600" b="1" dirty="0"/>
              <a:t>Simulation Proficiency:</a:t>
            </a:r>
            <a:r>
              <a:rPr lang="en-US" sz="1600" dirty="0"/>
              <a:t> Hands-on experience with industry-standard tools like Multisim.</a:t>
            </a:r>
            <a:endParaRPr lang="en-US" sz="1600" b="1" dirty="0"/>
          </a:p>
          <a:p>
            <a:pPr marL="0" indent="0">
              <a:buNone/>
            </a:pPr>
            <a:r>
              <a:rPr lang="en-US" b="1" dirty="0"/>
              <a:t>Competence</a:t>
            </a:r>
          </a:p>
          <a:p>
            <a:pPr marL="0" indent="0">
              <a:buNone/>
            </a:pPr>
            <a:r>
              <a:rPr lang="en-US" sz="1800" dirty="0"/>
              <a:t>As a technology expert this project allowed me to show my competence such as:</a:t>
            </a:r>
          </a:p>
          <a:p>
            <a:pPr marL="0" indent="0">
              <a:buNone/>
            </a:pPr>
            <a:r>
              <a:rPr lang="en-US" sz="1800" dirty="0"/>
              <a:t>I demonstrated the ability to interpret </a:t>
            </a:r>
            <a:r>
              <a:rPr lang="en-US" sz="1800" b="1" dirty="0"/>
              <a:t>BER curves</a:t>
            </a:r>
            <a:r>
              <a:rPr lang="en-US" sz="1800" dirty="0"/>
              <a:t>, understand </a:t>
            </a:r>
            <a:r>
              <a:rPr lang="en-US" sz="1800" b="1" dirty="0"/>
              <a:t>channel impairments</a:t>
            </a:r>
            <a:r>
              <a:rPr lang="en-US" sz="1800" dirty="0"/>
              <a:t>, and quantify performance differences using logarithmic scales.</a:t>
            </a:r>
          </a:p>
          <a:p>
            <a:pPr marL="0" indent="0">
              <a:buNone/>
            </a:pPr>
            <a:r>
              <a:rPr lang="en-US" sz="1800" dirty="0"/>
              <a:t>I reflect proficiency in </a:t>
            </a:r>
            <a:r>
              <a:rPr lang="en-US" sz="1800" b="1" dirty="0"/>
              <a:t>simulation tools</a:t>
            </a:r>
            <a:r>
              <a:rPr lang="en-US" sz="1800" dirty="0"/>
              <a:t>, </a:t>
            </a:r>
            <a:r>
              <a:rPr lang="en-US" sz="1800" b="1" dirty="0"/>
              <a:t>digital modulation techniques</a:t>
            </a:r>
            <a:r>
              <a:rPr lang="en-US" sz="1800" dirty="0"/>
              <a:t>, and </a:t>
            </a:r>
            <a:r>
              <a:rPr lang="en-US" sz="1800" b="1" dirty="0"/>
              <a:t>wireless channel modeling</a:t>
            </a:r>
            <a:r>
              <a:rPr lang="en-US" sz="1800" dirty="0"/>
              <a:t>, which are vital for careers in </a:t>
            </a:r>
            <a:r>
              <a:rPr lang="en-US" sz="1800" b="1" dirty="0"/>
              <a:t>network engineering, RF design, and cybersecurity for wireless systems</a:t>
            </a:r>
            <a:r>
              <a:rPr lang="en-US" sz="1800" dirty="0"/>
              <a:t>.</a:t>
            </a:r>
            <a:endParaRPr lang="en-US" sz="1800" b="1"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790064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2DD66-7A14-3E79-A059-AF3A1A7CCCD0}"/>
            </a:ext>
          </a:extLst>
        </p:cNvPr>
        <p:cNvGrpSpPr/>
        <p:nvPr/>
      </p:nvGrpSpPr>
      <p:grpSpPr>
        <a:xfrm>
          <a:off x="0" y="0"/>
          <a:ext cx="0" cy="0"/>
          <a:chOff x="0" y="0"/>
          <a:chExt cx="0" cy="0"/>
        </a:xfrm>
      </p:grpSpPr>
      <p:sp>
        <p:nvSpPr>
          <p:cNvPr id="6" name="Text Placeholder 6">
            <a:extLst>
              <a:ext uri="{FF2B5EF4-FFF2-40B4-BE49-F238E27FC236}">
                <a16:creationId xmlns:a16="http://schemas.microsoft.com/office/drawing/2014/main" id="{446BB2D7-24C9-6EC3-6B54-1D65753070B2}"/>
              </a:ext>
            </a:extLst>
          </p:cNvPr>
          <p:cNvSpPr txBox="1">
            <a:spLocks/>
          </p:cNvSpPr>
          <p:nvPr/>
        </p:nvSpPr>
        <p:spPr>
          <a:xfrm>
            <a:off x="1944757" y="1066800"/>
            <a:ext cx="8534400" cy="5334000"/>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700" dirty="0"/>
              <a:t>1. What is the free space path loss in dB at the 2.4 GHz band? [4 points] </a:t>
            </a:r>
            <a:r>
              <a:rPr lang="en-US" sz="1700" b="1" dirty="0"/>
              <a:t>Answer: -80.4</a:t>
            </a:r>
          </a:p>
          <a:p>
            <a:endParaRPr lang="en-US" sz="1700" dirty="0"/>
          </a:p>
          <a:p>
            <a:r>
              <a:rPr lang="en-US" sz="1700" dirty="0"/>
              <a:t>2. What is the free space path loss in dB at the 5 GHz band? [4 points] </a:t>
            </a:r>
            <a:r>
              <a:rPr lang="en-US" sz="1700" b="1" dirty="0"/>
              <a:t>Answer: -87.2</a:t>
            </a:r>
          </a:p>
          <a:p>
            <a:endParaRPr lang="en-US" sz="1700" dirty="0"/>
          </a:p>
          <a:p>
            <a:r>
              <a:rPr lang="en-US" sz="1700" dirty="0"/>
              <a:t>3. How does the free space path loss at a higher frequency (e.g., the 5 GHz band) compare with that at a lower frequency (e.g., the 2.4 GHz band)? [</a:t>
            </a:r>
            <a:r>
              <a:rPr lang="en-US" sz="1700" b="1" dirty="0"/>
              <a:t>5 points</a:t>
            </a:r>
            <a:r>
              <a:rPr lang="en-US" sz="1700" dirty="0"/>
              <a:t>] </a:t>
            </a:r>
          </a:p>
          <a:p>
            <a:r>
              <a:rPr lang="en-US" sz="1700" b="1" dirty="0"/>
              <a:t>Answer:</a:t>
            </a:r>
            <a:r>
              <a:rPr lang="en-US" sz="1700" dirty="0"/>
              <a:t> </a:t>
            </a:r>
            <a:r>
              <a:rPr lang="en-US" sz="1800" dirty="0"/>
              <a:t>signals at 5 GHz lose more power in free space than those at 2.4 GHz. Because Free space path loss increases with frequency. This means that at a higher frequency like 5 GHz, the signal experiences more attenuation over the same distance compared to a lower frequency like 2.4 GHz.</a:t>
            </a:r>
            <a:endParaRPr lang="en-US" sz="1700" dirty="0"/>
          </a:p>
          <a:p>
            <a:endParaRPr lang="en-US" sz="1700" dirty="0"/>
          </a:p>
          <a:p>
            <a:r>
              <a:rPr lang="en-US" sz="1700" dirty="0"/>
              <a:t>4. What is the free space path loss in dB over 20 meters at the 2.4 GHz band? [4 points] </a:t>
            </a:r>
          </a:p>
          <a:p>
            <a:r>
              <a:rPr lang="en-US" sz="1700" b="1" dirty="0"/>
              <a:t>Answer: -66.421</a:t>
            </a:r>
          </a:p>
          <a:p>
            <a:endParaRPr lang="en-US" sz="1700" dirty="0"/>
          </a:p>
          <a:p>
            <a:r>
              <a:rPr lang="en-US" sz="1700" dirty="0"/>
              <a:t>5. What is the free space path loss in dB over 40 meters at the 2.4 GHz band? [4 points] </a:t>
            </a:r>
          </a:p>
          <a:p>
            <a:r>
              <a:rPr lang="en-US" sz="1700" b="1" dirty="0"/>
              <a:t>Answer: -72.441</a:t>
            </a:r>
          </a:p>
          <a:p>
            <a:endParaRPr lang="en-US" sz="1700" b="1" dirty="0"/>
          </a:p>
          <a:p>
            <a:r>
              <a:rPr lang="en-US" sz="1700" dirty="0"/>
              <a:t>6. What is the free space path loss in dB over 80 meters at the 2.4 GHz band? [4 points] </a:t>
            </a:r>
          </a:p>
          <a:p>
            <a:r>
              <a:rPr lang="en-US" sz="1700" b="1" dirty="0"/>
              <a:t>Answer: -78.462</a:t>
            </a:r>
          </a:p>
          <a:p>
            <a:endParaRPr lang="en-US" sz="1700" b="1" dirty="0"/>
          </a:p>
          <a:p>
            <a:r>
              <a:rPr lang="en-US" sz="1700" dirty="0"/>
              <a:t>7. When the distance doubles, how does free space path loss in dB change approximately? [</a:t>
            </a:r>
            <a:r>
              <a:rPr lang="en-US" sz="1700" b="1" dirty="0"/>
              <a:t>5 points</a:t>
            </a:r>
            <a:r>
              <a:rPr lang="en-US" sz="1700" dirty="0"/>
              <a:t>] </a:t>
            </a:r>
          </a:p>
          <a:p>
            <a:r>
              <a:rPr lang="en-US" sz="1700" b="1" dirty="0"/>
              <a:t>Answer: </a:t>
            </a:r>
            <a:r>
              <a:rPr lang="en-US" sz="1800" dirty="0"/>
              <a:t>When the distance doubles, the free space path loss increases by approximately </a:t>
            </a:r>
            <a:r>
              <a:rPr lang="en-US" sz="1800" b="1" dirty="0"/>
              <a:t>6 db.</a:t>
            </a:r>
            <a:r>
              <a:rPr lang="en-US" sz="1800" dirty="0"/>
              <a:t> </a:t>
            </a:r>
            <a:endParaRPr lang="en-US" sz="1700" b="1" dirty="0"/>
          </a:p>
          <a:p>
            <a:endParaRPr lang="en-US" sz="1600" dirty="0"/>
          </a:p>
        </p:txBody>
      </p:sp>
      <p:sp>
        <p:nvSpPr>
          <p:cNvPr id="4" name="Title 3">
            <a:extLst>
              <a:ext uri="{FF2B5EF4-FFF2-40B4-BE49-F238E27FC236}">
                <a16:creationId xmlns:a16="http://schemas.microsoft.com/office/drawing/2014/main" id="{2EBC2C1E-B095-219A-8AF9-5DCB1537E9E3}"/>
              </a:ext>
            </a:extLst>
          </p:cNvPr>
          <p:cNvSpPr>
            <a:spLocks noGrp="1"/>
          </p:cNvSpPr>
          <p:nvPr>
            <p:ph type="title"/>
          </p:nvPr>
        </p:nvSpPr>
        <p:spPr>
          <a:xfrm>
            <a:off x="1981201" y="381000"/>
            <a:ext cx="5818139" cy="566738"/>
          </a:xfrm>
        </p:spPr>
        <p:txBody>
          <a:bodyPr>
            <a:noAutofit/>
          </a:bodyPr>
          <a:lstStyle/>
          <a:p>
            <a:r>
              <a:rPr lang="en-US" sz="2800" b="0" dirty="0"/>
              <a:t>Free Space Path Loss</a:t>
            </a:r>
          </a:p>
        </p:txBody>
      </p:sp>
    </p:spTree>
    <p:extLst>
      <p:ext uri="{BB962C8B-B14F-4D97-AF65-F5344CB8AC3E}">
        <p14:creationId xmlns:p14="http://schemas.microsoft.com/office/powerpoint/2010/main" val="1817343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09801" y="1083364"/>
            <a:ext cx="7524945"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ffectLst/>
                <a:ea typeface="Calibri" panose="020F0502020204030204" pitchFamily="34" charset="0"/>
                <a:cs typeface="Times New Roman" panose="02020603050405020304" pitchFamily="18" charset="0"/>
              </a:rPr>
              <a:t>This screenshot should show the bit rate error performance of both AWGN and Rician fading channels.</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09800" y="321365"/>
            <a:ext cx="533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rgbClr val="000000"/>
                </a:solidFill>
                <a:effectLst/>
                <a:ea typeface="Times New Roman" panose="02020603050405020304" pitchFamily="18" charset="0"/>
                <a:cs typeface="Calibri" panose="020F0502020204030204" pitchFamily="34" charset="0"/>
              </a:rPr>
              <a:t>AWGN Channel and Rician Channel </a:t>
            </a:r>
            <a:endParaRPr lang="en-US" sz="2800" kern="1200" dirty="0">
              <a:solidFill>
                <a:schemeClr val="dk1"/>
              </a:solidFill>
              <a:effectLst/>
              <a:latin typeface="+mn-lt"/>
              <a:ea typeface="+mn-ea"/>
              <a:cs typeface="+mn-cs"/>
            </a:endParaRPr>
          </a:p>
        </p:txBody>
      </p:sp>
      <p:pic>
        <p:nvPicPr>
          <p:cNvPr id="2" name="Content Placeholder 1">
            <a:extLst>
              <a:ext uri="{FF2B5EF4-FFF2-40B4-BE49-F238E27FC236}">
                <a16:creationId xmlns:a16="http://schemas.microsoft.com/office/drawing/2014/main" id="{AFCE026D-3530-142E-283A-12DA0FEEE087}"/>
              </a:ext>
            </a:extLst>
          </p:cNvPr>
          <p:cNvPicPr>
            <a:picLocks noGrp="1" noChangeAspect="1"/>
          </p:cNvPicPr>
          <p:nvPr>
            <p:ph idx="1"/>
          </p:nvPr>
        </p:nvPicPr>
        <p:blipFill>
          <a:blip r:embed="rId2"/>
          <a:stretch>
            <a:fillRect/>
          </a:stretch>
        </p:blipFill>
        <p:spPr>
          <a:xfrm>
            <a:off x="3756556" y="2057401"/>
            <a:ext cx="4431241" cy="3870325"/>
          </a:xfrm>
          <a:prstGeom prst="rect">
            <a:avLst/>
          </a:prstGeom>
        </p:spPr>
      </p:pic>
    </p:spTree>
    <p:extLst>
      <p:ext uri="{BB962C8B-B14F-4D97-AF65-F5344CB8AC3E}">
        <p14:creationId xmlns:p14="http://schemas.microsoft.com/office/powerpoint/2010/main" val="4261115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DCB778-6CB1-4DD4-8633-1D0734428345}"/>
              </a:ext>
            </a:extLst>
          </p:cNvPr>
          <p:cNvSpPr>
            <a:spLocks noGrp="1"/>
          </p:cNvSpPr>
          <p:nvPr>
            <p:ph idx="1"/>
          </p:nvPr>
        </p:nvSpPr>
        <p:spPr>
          <a:xfrm>
            <a:off x="2209800" y="1143001"/>
            <a:ext cx="7524946" cy="4436163"/>
          </a:xfrm>
        </p:spPr>
        <p:txBody>
          <a:bodyPr>
            <a:normAutofit fontScale="92500" lnSpcReduction="20000"/>
          </a:bodyPr>
          <a:lstStyle/>
          <a:p>
            <a:pPr marL="0" marR="0" indent="0">
              <a:lnSpc>
                <a:spcPct val="115000"/>
              </a:lnSpc>
              <a:spcBef>
                <a:spcPts val="0"/>
              </a:spcBef>
              <a:spcAft>
                <a:spcPts val="0"/>
              </a:spcAft>
              <a:buNone/>
            </a:pPr>
            <a:r>
              <a:rPr lang="en-US" sz="1600" dirty="0">
                <a:effectLst/>
                <a:latin typeface="Calibri" panose="020F0502020204030204" pitchFamily="34" charset="0"/>
                <a:ea typeface="Calibri" panose="020F0502020204030204" pitchFamily="34" charset="0"/>
                <a:cs typeface="Calibri" panose="020F0502020204030204" pitchFamily="34" charset="0"/>
              </a:rPr>
              <a:t>Compare and contrast the BER performance of PSK over a noise limited (AWGN) transmission channel to the performance of PSK over a Rician channel at 5- and 10-dB Signal to Noise Ratio (E</a:t>
            </a:r>
            <a:r>
              <a:rPr lang="en-US" sz="1600" baseline="-25000" dirty="0">
                <a:effectLst/>
                <a:latin typeface="Calibri" panose="020F0502020204030204" pitchFamily="34" charset="0"/>
                <a:ea typeface="Calibri" panose="020F0502020204030204" pitchFamily="34" charset="0"/>
                <a:cs typeface="Calibri" panose="020F0502020204030204" pitchFamily="34" charset="0"/>
              </a:rPr>
              <a:t>b</a:t>
            </a:r>
            <a:r>
              <a:rPr lang="en-US" sz="1600" dirty="0">
                <a:effectLst/>
                <a:latin typeface="Calibri" panose="020F0502020204030204" pitchFamily="34" charset="0"/>
                <a:ea typeface="Calibri" panose="020F0502020204030204" pitchFamily="34" charset="0"/>
                <a:cs typeface="Calibri" panose="020F0502020204030204" pitchFamily="34" charset="0"/>
              </a:rPr>
              <a:t>/N</a:t>
            </a:r>
            <a:r>
              <a:rPr lang="en-US" sz="1600" baseline="-25000" dirty="0">
                <a:effectLst/>
                <a:latin typeface="Calibri" panose="020F0502020204030204" pitchFamily="34" charset="0"/>
                <a:ea typeface="Calibri" panose="020F0502020204030204" pitchFamily="34" charset="0"/>
                <a:cs typeface="Calibri" panose="020F0502020204030204" pitchFamily="34" charset="0"/>
              </a:rPr>
              <a:t>0</a:t>
            </a:r>
            <a:r>
              <a:rPr lang="en-US" sz="1600" dirty="0">
                <a:effectLst/>
                <a:latin typeface="Calibri" panose="020F0502020204030204" pitchFamily="34" charset="0"/>
                <a:ea typeface="Calibri" panose="020F0502020204030204" pitchFamily="34" charset="0"/>
                <a:cs typeface="Calibri" panose="020F0502020204030204" pitchFamily="34" charset="0"/>
              </a:rPr>
              <a:t>), respectively.</a:t>
            </a:r>
          </a:p>
          <a:p>
            <a:pPr marL="0" marR="0" indent="0">
              <a:lnSpc>
                <a:spcPct val="115000"/>
              </a:lnSpc>
              <a:spcBef>
                <a:spcPts val="0"/>
              </a:spcBef>
              <a:spcAft>
                <a:spcPts val="0"/>
              </a:spcAft>
              <a:buNone/>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15000"/>
              </a:lnSpc>
              <a:spcBef>
                <a:spcPts val="0"/>
              </a:spcBef>
              <a:spcAft>
                <a:spcPts val="0"/>
              </a:spcAft>
              <a:buNone/>
            </a:pPr>
            <a:r>
              <a:rPr lang="en-US" sz="1600" dirty="0">
                <a:effectLst/>
                <a:latin typeface="Calibri" panose="020F0502020204030204" pitchFamily="34" charset="0"/>
                <a:ea typeface="Calibri" panose="020F0502020204030204" pitchFamily="34" charset="0"/>
                <a:cs typeface="Calibri" panose="020F0502020204030204" pitchFamily="34" charset="0"/>
              </a:rPr>
              <a:t>Is there a significant difference in BER performance of PSK between the AWGN channel and Rician channel?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600" b="1" dirty="0">
                <a:latin typeface="Calibri" panose="020F0502020204030204" pitchFamily="34" charset="0"/>
                <a:cs typeface="Times New Roman" panose="02020603050405020304" pitchFamily="18" charset="0"/>
              </a:rPr>
              <a:t>Answer:</a:t>
            </a:r>
          </a:p>
          <a:p>
            <a:pPr marL="0" indent="0">
              <a:buNone/>
            </a:pPr>
            <a:r>
              <a:rPr lang="en-US" sz="1600" dirty="0"/>
              <a:t>There is a </a:t>
            </a:r>
            <a:r>
              <a:rPr lang="en-US" sz="1600" b="1" dirty="0"/>
              <a:t>significant difference</a:t>
            </a:r>
            <a:r>
              <a:rPr lang="en-US" sz="1600" dirty="0"/>
              <a:t> in BER performance between AWGN and Rician channels for PSK modulation.</a:t>
            </a:r>
            <a:br>
              <a:rPr lang="en-US" sz="1600" dirty="0"/>
            </a:br>
            <a:r>
              <a:rPr lang="en-US" sz="1600" b="1" dirty="0"/>
              <a:t>AWGN channel</a:t>
            </a:r>
            <a:r>
              <a:rPr lang="en-US" sz="1600" dirty="0"/>
              <a:t> shows </a:t>
            </a:r>
            <a:r>
              <a:rPr lang="en-US" sz="1600" b="1" dirty="0"/>
              <a:t>better performance</a:t>
            </a:r>
            <a:r>
              <a:rPr lang="en-US" sz="1600" dirty="0"/>
              <a:t> with </a:t>
            </a:r>
            <a:r>
              <a:rPr lang="en-US" sz="1600" b="1" dirty="0"/>
              <a:t>lower BER</a:t>
            </a:r>
            <a:r>
              <a:rPr lang="en-US" sz="1600" dirty="0"/>
              <a:t> at both 5 dB and 10 dB SNR levels.</a:t>
            </a:r>
          </a:p>
          <a:p>
            <a:pPr marL="0" indent="0">
              <a:buNone/>
            </a:pPr>
            <a:endParaRPr lang="en-US" sz="1600" b="1" dirty="0"/>
          </a:p>
          <a:p>
            <a:pPr marL="0" indent="0">
              <a:buNone/>
            </a:pPr>
            <a:r>
              <a:rPr lang="en-US" sz="1600" b="1" dirty="0"/>
              <a:t>At 5 dB Eb/N₀:</a:t>
            </a:r>
          </a:p>
          <a:p>
            <a:pPr marL="0" indent="0">
              <a:buNone/>
            </a:pPr>
            <a:r>
              <a:rPr lang="en-US" sz="1600" b="1" dirty="0"/>
              <a:t>      AWGN Channel</a:t>
            </a:r>
            <a:r>
              <a:rPr lang="en-US" sz="1600" dirty="0"/>
              <a:t>: BER ≈ between </a:t>
            </a:r>
            <a:r>
              <a:rPr lang="en-US" sz="1600" b="1" dirty="0"/>
              <a:t>10⁻³ and 10⁻⁴</a:t>
            </a:r>
            <a:endParaRPr lang="en-US" sz="1600" dirty="0"/>
          </a:p>
          <a:p>
            <a:pPr marL="0" indent="0">
              <a:buNone/>
            </a:pPr>
            <a:r>
              <a:rPr lang="en-US" sz="1600" b="1" dirty="0"/>
              <a:t>      Rician Channel</a:t>
            </a:r>
            <a:r>
              <a:rPr lang="en-US" sz="1600" dirty="0"/>
              <a:t>: BER ≈ </a:t>
            </a:r>
            <a:r>
              <a:rPr lang="en-US" sz="1600" b="1" dirty="0"/>
              <a:t>10⁻²</a:t>
            </a:r>
            <a:endParaRPr lang="en-US" sz="1600" dirty="0"/>
          </a:p>
          <a:p>
            <a:pPr marL="0" indent="0">
              <a:buNone/>
            </a:pPr>
            <a:r>
              <a:rPr lang="en-US" sz="1600" dirty="0"/>
              <a:t>      </a:t>
            </a:r>
            <a:r>
              <a:rPr lang="en-US" sz="1600" b="1" dirty="0"/>
              <a:t>AWGN performs better</a:t>
            </a:r>
            <a:r>
              <a:rPr lang="en-US" sz="1600" dirty="0"/>
              <a:t> with significantly lower error rate.</a:t>
            </a:r>
          </a:p>
          <a:p>
            <a:pPr marL="0" indent="0">
              <a:buNone/>
            </a:pPr>
            <a:r>
              <a:rPr lang="en-US" sz="1600" b="1" dirty="0"/>
              <a:t>At 10 dB Eb/N₀:</a:t>
            </a:r>
          </a:p>
          <a:p>
            <a:pPr marL="0" indent="0">
              <a:buNone/>
            </a:pPr>
            <a:r>
              <a:rPr lang="en-US" sz="1600" b="1" dirty="0"/>
              <a:t>     AWGN Channel</a:t>
            </a:r>
            <a:r>
              <a:rPr lang="en-US" sz="1600" dirty="0"/>
              <a:t>: BER ≈ </a:t>
            </a:r>
            <a:r>
              <a:rPr lang="en-US" sz="1600" b="1" dirty="0"/>
              <a:t>below 10⁻⁶</a:t>
            </a:r>
            <a:endParaRPr lang="en-US" sz="1600" dirty="0"/>
          </a:p>
          <a:p>
            <a:pPr marL="0" indent="0">
              <a:buNone/>
            </a:pPr>
            <a:r>
              <a:rPr lang="en-US" sz="1600" b="1" dirty="0"/>
              <a:t>     Rician Channel</a:t>
            </a:r>
            <a:r>
              <a:rPr lang="en-US" sz="1600" dirty="0"/>
              <a:t>: BER ≈ </a:t>
            </a:r>
            <a:r>
              <a:rPr lang="en-US" sz="1600" b="1" dirty="0"/>
              <a:t>around 10⁻³</a:t>
            </a:r>
            <a:endParaRPr lang="en-US" sz="1600" dirty="0"/>
          </a:p>
          <a:p>
            <a:pPr marL="0" indent="0">
              <a:buNone/>
            </a:pPr>
            <a:r>
              <a:rPr lang="en-US" sz="1600" dirty="0"/>
              <a:t>     </a:t>
            </a:r>
            <a:r>
              <a:rPr lang="en-US" sz="1600" b="1" dirty="0"/>
              <a:t>AWGN outperforms</a:t>
            </a:r>
            <a:r>
              <a:rPr lang="en-US" sz="1600" dirty="0"/>
              <a:t> Rician channel.</a:t>
            </a:r>
          </a:p>
          <a:p>
            <a:pPr marL="0" indent="0">
              <a:buNone/>
            </a:pPr>
            <a:endParaRPr lang="en-US" sz="1600" b="1" dirty="0"/>
          </a:p>
        </p:txBody>
      </p:sp>
      <p:sp>
        <p:nvSpPr>
          <p:cNvPr id="6" name="Title 1">
            <a:extLst>
              <a:ext uri="{FF2B5EF4-FFF2-40B4-BE49-F238E27FC236}">
                <a16:creationId xmlns:a16="http://schemas.microsoft.com/office/drawing/2014/main" id="{A6377E6E-C0A5-4872-8F20-1D6E94308EFE}"/>
              </a:ext>
            </a:extLst>
          </p:cNvPr>
          <p:cNvSpPr txBox="1">
            <a:spLocks/>
          </p:cNvSpPr>
          <p:nvPr/>
        </p:nvSpPr>
        <p:spPr>
          <a:xfrm>
            <a:off x="2209800" y="304800"/>
            <a:ext cx="533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rgbClr val="000000"/>
                </a:solidFill>
                <a:effectLst/>
                <a:ea typeface="Times New Roman" panose="02020603050405020304" pitchFamily="18" charset="0"/>
                <a:cs typeface="Calibri" panose="020F0502020204030204" pitchFamily="34" charset="0"/>
              </a:rPr>
              <a:t>AWGN Channel and Rician Channel </a:t>
            </a:r>
            <a:endParaRPr lang="en-US" sz="2800" kern="1200" dirty="0">
              <a:solidFill>
                <a:schemeClr val="dk1"/>
              </a:solidFill>
              <a:effectLst/>
              <a:latin typeface="+mn-lt"/>
              <a:ea typeface="+mn-ea"/>
              <a:cs typeface="+mn-cs"/>
            </a:endParaRPr>
          </a:p>
        </p:txBody>
      </p:sp>
    </p:spTree>
    <p:extLst>
      <p:ext uri="{BB962C8B-B14F-4D97-AF65-F5344CB8AC3E}">
        <p14:creationId xmlns:p14="http://schemas.microsoft.com/office/powerpoint/2010/main" val="177073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D2722-35B0-F217-D3B4-40DDFB712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C3985-288B-607F-04DD-02A249B5941D}"/>
              </a:ext>
            </a:extLst>
          </p:cNvPr>
          <p:cNvSpPr>
            <a:spLocks noGrp="1"/>
          </p:cNvSpPr>
          <p:nvPr>
            <p:ph type="title"/>
          </p:nvPr>
        </p:nvSpPr>
        <p:spPr/>
        <p:txBody>
          <a:bodyPr>
            <a:normAutofit fontScale="90000"/>
          </a:bodyPr>
          <a:lstStyle/>
          <a:p>
            <a:pPr algn="just"/>
            <a:r>
              <a:rPr lang="en-US" sz="2800" dirty="0"/>
              <a:t>The following slides will be focusing on </a:t>
            </a:r>
            <a:r>
              <a:rPr lang="en-US" sz="2800" b="1" dirty="0"/>
              <a:t>Baseband Signals, AM (Amplitude Modulation), and FM (Frequency Modulation)</a:t>
            </a:r>
            <a:r>
              <a:rPr lang="en-US" sz="2800" dirty="0"/>
              <a:t>. The tasks involve practical signal analysis using tools like </a:t>
            </a:r>
            <a:r>
              <a:rPr lang="en-US" sz="2800" b="1" dirty="0"/>
              <a:t>Oscilloscope</a:t>
            </a:r>
            <a:r>
              <a:rPr lang="en-US" sz="2800" dirty="0"/>
              <a:t> and </a:t>
            </a:r>
            <a:r>
              <a:rPr lang="en-US" sz="2800" b="1" dirty="0"/>
              <a:t>Spectrum Analyzer</a:t>
            </a:r>
            <a:r>
              <a:rPr lang="en-US" sz="2800" dirty="0"/>
              <a:t>, along with theoretical work such as developing equations for modulated signals.</a:t>
            </a:r>
          </a:p>
        </p:txBody>
      </p:sp>
      <p:sp>
        <p:nvSpPr>
          <p:cNvPr id="3" name="Content Placeholder 2">
            <a:extLst>
              <a:ext uri="{FF2B5EF4-FFF2-40B4-BE49-F238E27FC236}">
                <a16:creationId xmlns:a16="http://schemas.microsoft.com/office/drawing/2014/main" id="{C1D214E4-9940-0452-F6A0-94F458040A9C}"/>
              </a:ext>
            </a:extLst>
          </p:cNvPr>
          <p:cNvSpPr>
            <a:spLocks noGrp="1"/>
          </p:cNvSpPr>
          <p:nvPr>
            <p:ph idx="1"/>
          </p:nvPr>
        </p:nvSpPr>
        <p:spPr>
          <a:xfrm>
            <a:off x="838200" y="1825624"/>
            <a:ext cx="10515600" cy="4879975"/>
          </a:xfrm>
        </p:spPr>
        <p:txBody>
          <a:bodyPr>
            <a:normAutofit/>
          </a:bodyPr>
          <a:lstStyle/>
          <a:p>
            <a:pPr marL="0" indent="0">
              <a:buNone/>
            </a:pPr>
            <a:r>
              <a:rPr lang="en-US" b="1" dirty="0"/>
              <a:t>Skills Demonstrated in this project are as follows:</a:t>
            </a:r>
          </a:p>
          <a:p>
            <a:pPr marL="0" indent="0">
              <a:buNone/>
            </a:pPr>
            <a:r>
              <a:rPr lang="en-US" sz="1600" b="1" dirty="0"/>
              <a:t>Signal Analysis &amp; Measurement:</a:t>
            </a:r>
            <a:r>
              <a:rPr lang="en-US" sz="1600" dirty="0"/>
              <a:t> Using spectrum analyzers and oscilloscopes to capture and interpret signals.</a:t>
            </a:r>
          </a:p>
          <a:p>
            <a:pPr marL="0" indent="0">
              <a:buNone/>
            </a:pPr>
            <a:r>
              <a:rPr lang="en-US" sz="1600" b="1" dirty="0"/>
              <a:t>Mathematical Modeling:</a:t>
            </a:r>
            <a:r>
              <a:rPr lang="en-US" sz="1600" dirty="0"/>
              <a:t> Deriving and applying modulation equations for AM and FM.</a:t>
            </a:r>
          </a:p>
          <a:p>
            <a:pPr marL="0" indent="0">
              <a:buNone/>
            </a:pPr>
            <a:r>
              <a:rPr lang="en-US" sz="1600" b="1" dirty="0"/>
              <a:t>Frequency-Domain Understanding:</a:t>
            </a:r>
            <a:r>
              <a:rPr lang="en-US" sz="1600" dirty="0"/>
              <a:t> Recognizing harmonics, sidebands, and carrier frequencies.</a:t>
            </a:r>
          </a:p>
          <a:p>
            <a:pPr marL="0" indent="0">
              <a:buNone/>
            </a:pPr>
            <a:r>
              <a:rPr lang="en-US" sz="1600" b="1" dirty="0"/>
              <a:t>Technical Documentation:</a:t>
            </a:r>
            <a:r>
              <a:rPr lang="en-US" sz="1600" dirty="0"/>
              <a:t> Organizing data in tables, screenshots, and plots for clear presentation.</a:t>
            </a:r>
          </a:p>
          <a:p>
            <a:pPr marL="0" indent="0">
              <a:buNone/>
            </a:pPr>
            <a:endParaRPr lang="en-US" sz="1600" dirty="0"/>
          </a:p>
          <a:p>
            <a:pPr marL="0" indent="0">
              <a:buNone/>
            </a:pPr>
            <a:r>
              <a:rPr lang="en-US" b="1" dirty="0"/>
              <a:t>Competence</a:t>
            </a:r>
          </a:p>
          <a:p>
            <a:pPr marL="0" indent="0">
              <a:buNone/>
            </a:pPr>
            <a:r>
              <a:rPr lang="en-US" sz="1600" b="1" dirty="0"/>
              <a:t>This project allowed me to show what I can do as a technology expert:</a:t>
            </a:r>
          </a:p>
          <a:p>
            <a:pPr marL="0" indent="0">
              <a:buNone/>
            </a:pPr>
            <a:r>
              <a:rPr lang="en-US" sz="1600" b="1" dirty="0"/>
              <a:t>Practical Expertise:</a:t>
            </a:r>
            <a:r>
              <a:rPr lang="en-US" sz="1600" dirty="0"/>
              <a:t> Hands-on experience with real-world tools (oscilloscope, spectrum analyzer).</a:t>
            </a:r>
          </a:p>
          <a:p>
            <a:pPr marL="0" indent="0">
              <a:buNone/>
            </a:pPr>
            <a:r>
              <a:rPr lang="en-US" sz="1600" b="1" dirty="0"/>
              <a:t>Theoretical Knowledge:</a:t>
            </a:r>
            <a:r>
              <a:rPr lang="en-US" sz="1600" dirty="0"/>
              <a:t> Strong grasp of modulation techniques and signal behavior.</a:t>
            </a:r>
          </a:p>
          <a:p>
            <a:pPr marL="0" indent="0">
              <a:buNone/>
            </a:pPr>
            <a:r>
              <a:rPr lang="en-US" sz="1600" b="1" dirty="0"/>
              <a:t>Analytical Skills:</a:t>
            </a:r>
            <a:r>
              <a:rPr lang="en-US" sz="1600" dirty="0"/>
              <a:t> Ability to interpret complex data and translate it into actionable insights.</a:t>
            </a:r>
          </a:p>
          <a:p>
            <a:pPr marL="0" indent="0">
              <a:buNone/>
            </a:pPr>
            <a:r>
              <a:rPr lang="en-US" sz="1600" b="1" dirty="0"/>
              <a:t>Communication:</a:t>
            </a:r>
            <a:r>
              <a:rPr lang="en-US" sz="1600" dirty="0"/>
              <a:t> Clear documentation of technical processes, which is critical for IT and networking roles.</a:t>
            </a:r>
          </a:p>
          <a:p>
            <a:pPr marL="0" indent="0">
              <a:buNone/>
            </a:pPr>
            <a:endParaRPr lang="en-US" sz="1600" dirty="0"/>
          </a:p>
          <a:p>
            <a:pPr marL="0" indent="0">
              <a:buNone/>
            </a:pPr>
            <a:endParaRPr lang="en-US" sz="1200" dirty="0"/>
          </a:p>
        </p:txBody>
      </p:sp>
    </p:spTree>
    <p:extLst>
      <p:ext uri="{BB962C8B-B14F-4D97-AF65-F5344CB8AC3E}">
        <p14:creationId xmlns:p14="http://schemas.microsoft.com/office/powerpoint/2010/main" val="960846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30334" y="1037644"/>
            <a:ext cx="7201293" cy="48602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nSpc>
                <a:spcPct val="115000"/>
              </a:lnSpc>
              <a:spcBef>
                <a:spcPts val="0"/>
              </a:spcBef>
              <a:spcAft>
                <a:spcPts val="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1.  NETW310 CP Guide Module 6</a:t>
            </a:r>
          </a:p>
          <a:p>
            <a:pPr marL="0" marR="0" indent="0">
              <a:lnSpc>
                <a:spcPct val="115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2. Multisim 14.3</a:t>
            </a:r>
          </a:p>
          <a:p>
            <a:pPr marL="0" indent="0">
              <a:lnSpc>
                <a:spcPct val="115000"/>
              </a:lnSpc>
              <a:spcBef>
                <a:spcPts val="0"/>
              </a:spcBef>
              <a:buNone/>
            </a:pPr>
            <a:r>
              <a:rPr lang="en-US" sz="1600" dirty="0">
                <a:latin typeface="Calibri" panose="020F0502020204030204" pitchFamily="34" charset="0"/>
                <a:ea typeface="Calibri" panose="020F0502020204030204" pitchFamily="34" charset="0"/>
                <a:cs typeface="Times New Roman" panose="02020603050405020304" pitchFamily="18" charset="0"/>
              </a:rPr>
              <a:t>3. DeVry Desktop</a:t>
            </a:r>
          </a:p>
          <a:p>
            <a:pPr marL="0" marR="0" indent="0">
              <a:lnSpc>
                <a:spcPct val="115000"/>
              </a:lnSpc>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5184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References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2454812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BB2CE9-233D-F89D-1E81-37B827BA9D22}"/>
              </a:ext>
            </a:extLst>
          </p:cNvPr>
          <p:cNvSpPr>
            <a:spLocks noGrp="1"/>
          </p:cNvSpPr>
          <p:nvPr>
            <p:ph idx="1"/>
          </p:nvPr>
        </p:nvSpPr>
        <p:spPr>
          <a:xfrm>
            <a:off x="167147" y="216309"/>
            <a:ext cx="11838039" cy="6449961"/>
          </a:xfrm>
        </p:spPr>
        <p:txBody>
          <a:bodyPr>
            <a:normAutofit fontScale="92500" lnSpcReduction="20000"/>
          </a:bodyPr>
          <a:lstStyle/>
          <a:p>
            <a:pPr marL="0" indent="0">
              <a:buNone/>
            </a:pPr>
            <a:r>
              <a:rPr lang="en-US" dirty="0"/>
              <a:t>CHALLENGE</a:t>
            </a:r>
          </a:p>
          <a:p>
            <a:r>
              <a:rPr lang="en-US" dirty="0"/>
              <a:t>When I was failing to get the expected result, I was contacting my Professor who could explain again to me the part that I was not able to understand when they were lecturing. </a:t>
            </a:r>
          </a:p>
          <a:p>
            <a:pPr marL="0" indent="0">
              <a:buNone/>
            </a:pPr>
            <a:r>
              <a:rPr lang="en-US" dirty="0"/>
              <a:t>CONCLUSION</a:t>
            </a:r>
          </a:p>
          <a:p>
            <a:r>
              <a:rPr lang="en-US" dirty="0"/>
              <a:t>Through these comprehensive modules, I have demonstrated mastery of core principles in </a:t>
            </a:r>
            <a:r>
              <a:rPr lang="en-US" b="1" dirty="0"/>
              <a:t>signal processing, wireless communication, and network infrastructure</a:t>
            </a:r>
            <a:r>
              <a:rPr lang="en-US" dirty="0"/>
              <a:t>, combining theoretical knowledge with practical implementation. My ability to perform precise calculations, develop mathematical models, and utilize industry-standard tools such as </a:t>
            </a:r>
            <a:r>
              <a:rPr lang="en-US" b="1" dirty="0"/>
              <a:t>Multisim</a:t>
            </a:r>
            <a:r>
              <a:rPr lang="en-US" dirty="0"/>
              <a:t>, </a:t>
            </a:r>
            <a:r>
              <a:rPr lang="en-US" b="1" dirty="0"/>
              <a:t>MATLAB</a:t>
            </a:r>
            <a:r>
              <a:rPr lang="en-US" dirty="0"/>
              <a:t>, oscilloscopes, and spectrum analyzers reflects strong analytical and problem-solving skills. These projects showcase my competence in designing, analyzing, and optimizing communication systems, positioning me as a technology expert capable of delivering innovative solutions in networking, RF engineering, and cybersecurity.</a:t>
            </a:r>
          </a:p>
        </p:txBody>
      </p:sp>
    </p:spTree>
    <p:extLst>
      <p:ext uri="{BB962C8B-B14F-4D97-AF65-F5344CB8AC3E}">
        <p14:creationId xmlns:p14="http://schemas.microsoft.com/office/powerpoint/2010/main" val="34762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4DEAAA5-989D-4B68-BAC3-164C5D121040}"/>
              </a:ext>
            </a:extLst>
          </p:cNvPr>
          <p:cNvGraphicFramePr>
            <a:graphicFrameLocks noGrp="1"/>
          </p:cNvGraphicFramePr>
          <p:nvPr>
            <p:ph idx="1"/>
          </p:nvPr>
        </p:nvGraphicFramePr>
        <p:xfrm>
          <a:off x="2533453" y="4343400"/>
          <a:ext cx="6781800" cy="1828800"/>
        </p:xfrm>
        <a:graphic>
          <a:graphicData uri="http://schemas.openxmlformats.org/drawingml/2006/table">
            <a:tbl>
              <a:tblPr firstRow="1" firstCol="1" bandRow="1">
                <a:tableStyleId>{5C22544A-7EE6-4342-B048-85BDC9FD1C3A}</a:tableStyleId>
              </a:tblPr>
              <a:tblGrid>
                <a:gridCol w="3390482">
                  <a:extLst>
                    <a:ext uri="{9D8B030D-6E8A-4147-A177-3AD203B41FA5}">
                      <a16:colId xmlns:a16="http://schemas.microsoft.com/office/drawing/2014/main" val="2283298078"/>
                    </a:ext>
                  </a:extLst>
                </a:gridCol>
                <a:gridCol w="3391318">
                  <a:extLst>
                    <a:ext uri="{9D8B030D-6E8A-4147-A177-3AD203B41FA5}">
                      <a16:colId xmlns:a16="http://schemas.microsoft.com/office/drawing/2014/main" val="2674843448"/>
                    </a:ext>
                  </a:extLst>
                </a:gridCol>
              </a:tblGrid>
              <a:tr h="304800">
                <a:tc>
                  <a:txBody>
                    <a:bodyPr/>
                    <a:lstStyle/>
                    <a:p>
                      <a:pPr marL="0" marR="0" algn="ctr">
                        <a:lnSpc>
                          <a:spcPct val="115000"/>
                        </a:lnSpc>
                        <a:spcBef>
                          <a:spcPts val="300"/>
                        </a:spcBef>
                        <a:spcAft>
                          <a:spcPts val="300"/>
                        </a:spcAft>
                      </a:pPr>
                      <a:r>
                        <a:rPr lang="en-US" sz="1200" dirty="0">
                          <a:effectLst/>
                        </a:rPr>
                        <a:t>Harmonic Frequency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200" dirty="0">
                          <a:effectLst/>
                        </a:rPr>
                        <a:t>Signal (Volts)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6106624"/>
                  </a:ext>
                </a:extLst>
              </a:tr>
              <a:tr h="304800">
                <a:tc>
                  <a:txBody>
                    <a:bodyPr/>
                    <a:lstStyle/>
                    <a:p>
                      <a:pPr marL="0" marR="0" algn="ctr">
                        <a:lnSpc>
                          <a:spcPct val="115000"/>
                        </a:lnSpc>
                        <a:spcBef>
                          <a:spcPts val="300"/>
                        </a:spcBef>
                        <a:spcAft>
                          <a:spcPts val="300"/>
                        </a:spcAft>
                      </a:pPr>
                      <a:r>
                        <a:rPr lang="en-US" sz="1200" dirty="0">
                          <a:effectLst/>
                        </a:rPr>
                        <a:t>20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1.714 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1861742"/>
                  </a:ext>
                </a:extLst>
              </a:tr>
              <a:tr h="304800">
                <a:tc>
                  <a:txBody>
                    <a:bodyPr/>
                    <a:lstStyle/>
                    <a:p>
                      <a:pPr marL="0" marR="0" algn="ctr">
                        <a:lnSpc>
                          <a:spcPct val="115000"/>
                        </a:lnSpc>
                        <a:spcBef>
                          <a:spcPts val="300"/>
                        </a:spcBef>
                        <a:spcAft>
                          <a:spcPts val="300"/>
                        </a:spcAft>
                      </a:pPr>
                      <a:r>
                        <a:rPr lang="en-US" sz="1200" dirty="0">
                          <a:effectLst/>
                        </a:rPr>
                        <a:t>40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0.000 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2863469"/>
                  </a:ext>
                </a:extLst>
              </a:tr>
              <a:tr h="304800">
                <a:tc>
                  <a:txBody>
                    <a:bodyPr/>
                    <a:lstStyle/>
                    <a:p>
                      <a:pPr marL="0" marR="0" algn="ctr">
                        <a:lnSpc>
                          <a:spcPct val="115000"/>
                        </a:lnSpc>
                        <a:spcBef>
                          <a:spcPts val="300"/>
                        </a:spcBef>
                        <a:spcAft>
                          <a:spcPts val="300"/>
                        </a:spcAft>
                      </a:pPr>
                      <a:r>
                        <a:rPr lang="en-US" sz="1200" dirty="0">
                          <a:effectLst/>
                        </a:rPr>
                        <a:t>60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868.903 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9425562"/>
                  </a:ext>
                </a:extLst>
              </a:tr>
              <a:tr h="304800">
                <a:tc>
                  <a:txBody>
                    <a:bodyPr/>
                    <a:lstStyle/>
                    <a:p>
                      <a:pPr marL="0" marR="0" algn="ctr">
                        <a:lnSpc>
                          <a:spcPct val="115000"/>
                        </a:lnSpc>
                        <a:spcBef>
                          <a:spcPts val="300"/>
                        </a:spcBef>
                        <a:spcAft>
                          <a:spcPts val="300"/>
                        </a:spcAft>
                      </a:pPr>
                      <a:r>
                        <a:rPr lang="en-US" sz="1200" dirty="0">
                          <a:effectLst/>
                        </a:rPr>
                        <a:t>80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0.000 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9174102"/>
                  </a:ext>
                </a:extLst>
              </a:tr>
              <a:tr h="304800">
                <a:tc>
                  <a:txBody>
                    <a:bodyPr/>
                    <a:lstStyle/>
                    <a:p>
                      <a:pPr marL="0" marR="0" algn="ctr">
                        <a:lnSpc>
                          <a:spcPct val="115000"/>
                        </a:lnSpc>
                        <a:spcBef>
                          <a:spcPts val="300"/>
                        </a:spcBef>
                        <a:spcAft>
                          <a:spcPts val="300"/>
                        </a:spcAft>
                      </a:pPr>
                      <a:r>
                        <a:rPr lang="en-US" sz="1200" dirty="0">
                          <a:effectLst/>
                        </a:rPr>
                        <a:t>100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254.396 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5812658"/>
                  </a:ext>
                </a:extLst>
              </a:tr>
            </a:tbl>
          </a:graphicData>
        </a:graphic>
      </p:graphicFrame>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5"/>
            <a:ext cx="7201293" cy="7677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ffectLst/>
                <a:ea typeface="Calibri" panose="020F0502020204030204" pitchFamily="34" charset="0"/>
                <a:cs typeface="Times New Roman" panose="02020603050405020304" pitchFamily="18" charset="0"/>
              </a:rPr>
              <a:t>The screenshot should show the spectrum analyzer displaying the signal’s harmonic spectrum and its panel settings. Record the signal voltage at each of the frequencies in the table.</a:t>
            </a: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42900"/>
            <a:ext cx="2819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Baseband Signals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3" y="1905000"/>
            <a:ext cx="6781800" cy="2308324"/>
          </a:xfrm>
          <a:prstGeom prst="rect">
            <a:avLst/>
          </a:prstGeom>
          <a:noFill/>
        </p:spPr>
        <p:txBody>
          <a:bodyPr wrap="square" rtlCol="0">
            <a:spAutoFit/>
          </a:bodyPr>
          <a:lstStyle/>
          <a:p>
            <a:r>
              <a:rPr lang="en-US" sz="1800" dirty="0"/>
              <a:t>SCREENSHOT HERE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3" name="Picture 2">
            <a:extLst>
              <a:ext uri="{FF2B5EF4-FFF2-40B4-BE49-F238E27FC236}">
                <a16:creationId xmlns:a16="http://schemas.microsoft.com/office/drawing/2014/main" id="{3E8C9FDE-DC74-38D1-FD7E-1A1A7E40489C}"/>
              </a:ext>
            </a:extLst>
          </p:cNvPr>
          <p:cNvPicPr>
            <a:picLocks noChangeAspect="1"/>
          </p:cNvPicPr>
          <p:nvPr/>
        </p:nvPicPr>
        <p:blipFill>
          <a:blip r:embed="rId2"/>
          <a:stretch>
            <a:fillRect/>
          </a:stretch>
        </p:blipFill>
        <p:spPr>
          <a:xfrm>
            <a:off x="4495800" y="1774923"/>
            <a:ext cx="4467126" cy="2268904"/>
          </a:xfrm>
          <a:prstGeom prst="rect">
            <a:avLst/>
          </a:prstGeom>
        </p:spPr>
      </p:pic>
    </p:spTree>
    <p:extLst>
      <p:ext uri="{BB962C8B-B14F-4D97-AF65-F5344CB8AC3E}">
        <p14:creationId xmlns:p14="http://schemas.microsoft.com/office/powerpoint/2010/main" val="378367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4"/>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nSpc>
                <a:spcPct val="115000"/>
              </a:lnSpc>
              <a:spcBef>
                <a:spcPts val="0"/>
              </a:spcBef>
              <a:spcAft>
                <a:spcPts val="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The screenshot </a:t>
            </a:r>
            <a:r>
              <a:rPr lang="en-US" sz="1600" dirty="0">
                <a:effectLst/>
                <a:latin typeface="Calibri" panose="020F0502020204030204" pitchFamily="34" charset="0"/>
                <a:ea typeface="Calibri" panose="020F0502020204030204" pitchFamily="34" charset="0"/>
                <a:cs typeface="Times New Roman" panose="02020603050405020304" pitchFamily="18" charset="0"/>
              </a:rPr>
              <a:t>of the Oscilloscope should include the signal and the panel settings of the </a:t>
            </a:r>
            <a:r>
              <a:rPr lang="en-US" sz="1600" dirty="0">
                <a:latin typeface="Calibri" panose="020F0502020204030204" pitchFamily="34" charset="0"/>
                <a:ea typeface="Calibri" panose="020F0502020204030204" pitchFamily="34" charset="0"/>
                <a:cs typeface="Times New Roman" panose="02020603050405020304" pitchFamily="18" charset="0"/>
              </a:rPr>
              <a:t>oscilloscope. The screenshot of the Spectrum Analyzer should include the signal and the panel setting of the analyzer.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075" y="32136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AM Signals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graphicFrame>
        <p:nvGraphicFramePr>
          <p:cNvPr id="8" name="Table 7">
            <a:extLst>
              <a:ext uri="{FF2B5EF4-FFF2-40B4-BE49-F238E27FC236}">
                <a16:creationId xmlns:a16="http://schemas.microsoft.com/office/drawing/2014/main" id="{1C916195-7F97-463B-B5B0-9B4ABD2058DF}"/>
              </a:ext>
            </a:extLst>
          </p:cNvPr>
          <p:cNvGraphicFramePr>
            <a:graphicFrameLocks noGrp="1"/>
          </p:cNvGraphicFramePr>
          <p:nvPr/>
        </p:nvGraphicFramePr>
        <p:xfrm>
          <a:off x="6096000" y="4876801"/>
          <a:ext cx="3616326" cy="1066800"/>
        </p:xfrm>
        <a:graphic>
          <a:graphicData uri="http://schemas.openxmlformats.org/drawingml/2006/table">
            <a:tbl>
              <a:tblPr firstRow="1" firstCol="1" bandRow="1">
                <a:tableStyleId>{5C22544A-7EE6-4342-B048-85BDC9FD1C3A}</a:tableStyleId>
              </a:tblPr>
              <a:tblGrid>
                <a:gridCol w="1807817">
                  <a:extLst>
                    <a:ext uri="{9D8B030D-6E8A-4147-A177-3AD203B41FA5}">
                      <a16:colId xmlns:a16="http://schemas.microsoft.com/office/drawing/2014/main" val="3773361267"/>
                    </a:ext>
                  </a:extLst>
                </a:gridCol>
                <a:gridCol w="1808509">
                  <a:extLst>
                    <a:ext uri="{9D8B030D-6E8A-4147-A177-3AD203B41FA5}">
                      <a16:colId xmlns:a16="http://schemas.microsoft.com/office/drawing/2014/main" val="3948875591"/>
                    </a:ext>
                  </a:extLst>
                </a:gridCol>
              </a:tblGrid>
              <a:tr h="266700">
                <a:tc>
                  <a:txBody>
                    <a:bodyPr/>
                    <a:lstStyle/>
                    <a:p>
                      <a:pPr marL="0" marR="0" algn="ctr">
                        <a:lnSpc>
                          <a:spcPct val="115000"/>
                        </a:lnSpc>
                        <a:spcBef>
                          <a:spcPts val="0"/>
                        </a:spcBef>
                        <a:spcAft>
                          <a:spcPts val="0"/>
                        </a:spcAft>
                      </a:pPr>
                      <a:r>
                        <a:rPr lang="en-US" sz="1200" dirty="0">
                          <a:effectLst/>
                        </a:rPr>
                        <a:t>AM Modulation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Frequency (kHz)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4259114"/>
                  </a:ext>
                </a:extLst>
              </a:tr>
              <a:tr h="266700">
                <a:tc>
                  <a:txBody>
                    <a:bodyPr/>
                    <a:lstStyle/>
                    <a:p>
                      <a:pPr marL="0" marR="0">
                        <a:lnSpc>
                          <a:spcPct val="115000"/>
                        </a:lnSpc>
                        <a:spcBef>
                          <a:spcPts val="0"/>
                        </a:spcBef>
                        <a:spcAft>
                          <a:spcPts val="0"/>
                        </a:spcAft>
                      </a:pPr>
                      <a:r>
                        <a:rPr lang="en-US" sz="1200" dirty="0">
                          <a:effectLst/>
                        </a:rPr>
                        <a:t>Lower side band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90 </a:t>
                      </a:r>
                      <a:r>
                        <a:rPr lang="en-US" sz="1200" dirty="0" err="1">
                          <a:effectLst/>
                        </a:rPr>
                        <a:t>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7195065"/>
                  </a:ext>
                </a:extLst>
              </a:tr>
              <a:tr h="266700">
                <a:tc>
                  <a:txBody>
                    <a:bodyPr/>
                    <a:lstStyle/>
                    <a:p>
                      <a:pPr marL="0" marR="0">
                        <a:lnSpc>
                          <a:spcPct val="115000"/>
                        </a:lnSpc>
                        <a:spcBef>
                          <a:spcPts val="0"/>
                        </a:spcBef>
                        <a:spcAft>
                          <a:spcPts val="0"/>
                        </a:spcAft>
                      </a:pPr>
                      <a:r>
                        <a:rPr lang="en-US" sz="1200">
                          <a:effectLst/>
                        </a:rPr>
                        <a:t>Carrier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100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0991836"/>
                  </a:ext>
                </a:extLst>
              </a:tr>
              <a:tr h="266700">
                <a:tc>
                  <a:txBody>
                    <a:bodyPr/>
                    <a:lstStyle/>
                    <a:p>
                      <a:pPr marL="0" marR="0">
                        <a:lnSpc>
                          <a:spcPct val="115000"/>
                        </a:lnSpc>
                        <a:spcBef>
                          <a:spcPts val="0"/>
                        </a:spcBef>
                        <a:spcAft>
                          <a:spcPts val="0"/>
                        </a:spcAft>
                      </a:pPr>
                      <a:r>
                        <a:rPr lang="en-US" sz="1200">
                          <a:effectLst/>
                        </a:rPr>
                        <a:t>Upper side band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110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5117150"/>
                  </a:ext>
                </a:extLst>
              </a:tr>
            </a:tbl>
          </a:graphicData>
        </a:graphic>
      </p:graphicFrame>
      <p:sp>
        <p:nvSpPr>
          <p:cNvPr id="9" name="TextBox 8">
            <a:extLst>
              <a:ext uri="{FF2B5EF4-FFF2-40B4-BE49-F238E27FC236}">
                <a16:creationId xmlns:a16="http://schemas.microsoft.com/office/drawing/2014/main" id="{F4CC2A37-9FA8-42F2-B902-A045428BD151}"/>
              </a:ext>
            </a:extLst>
          </p:cNvPr>
          <p:cNvSpPr txBox="1"/>
          <p:nvPr/>
        </p:nvSpPr>
        <p:spPr>
          <a:xfrm>
            <a:off x="2209801" y="1981200"/>
            <a:ext cx="3714553" cy="3970318"/>
          </a:xfrm>
          <a:prstGeom prst="rect">
            <a:avLst/>
          </a:prstGeom>
          <a:noFill/>
        </p:spPr>
        <p:txBody>
          <a:bodyPr wrap="square" rtlCol="0">
            <a:spAutoFit/>
          </a:bodyPr>
          <a:lstStyle/>
          <a:p>
            <a:r>
              <a:rPr lang="en-US" sz="1800" dirty="0"/>
              <a:t>Oscilloscope screenshot here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10" name="TextBox 9">
            <a:extLst>
              <a:ext uri="{FF2B5EF4-FFF2-40B4-BE49-F238E27FC236}">
                <a16:creationId xmlns:a16="http://schemas.microsoft.com/office/drawing/2014/main" id="{B49D7382-4D15-46DC-A34D-740894424E53}"/>
              </a:ext>
            </a:extLst>
          </p:cNvPr>
          <p:cNvSpPr txBox="1"/>
          <p:nvPr/>
        </p:nvSpPr>
        <p:spPr>
          <a:xfrm>
            <a:off x="5962452" y="1981200"/>
            <a:ext cx="3772294" cy="2862322"/>
          </a:xfrm>
          <a:prstGeom prst="rect">
            <a:avLst/>
          </a:prstGeom>
          <a:noFill/>
        </p:spPr>
        <p:txBody>
          <a:bodyPr wrap="square" rtlCol="0">
            <a:spAutoFit/>
          </a:bodyPr>
          <a:lstStyle/>
          <a:p>
            <a:r>
              <a:rPr lang="en-US" sz="1800" dirty="0"/>
              <a:t>Spectrum Analyzer screenshot here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3" name="Picture 2">
            <a:extLst>
              <a:ext uri="{FF2B5EF4-FFF2-40B4-BE49-F238E27FC236}">
                <a16:creationId xmlns:a16="http://schemas.microsoft.com/office/drawing/2014/main" id="{0C103156-2E27-4755-626C-CFFCC7A0AD89}"/>
              </a:ext>
            </a:extLst>
          </p:cNvPr>
          <p:cNvPicPr>
            <a:picLocks noChangeAspect="1"/>
          </p:cNvPicPr>
          <p:nvPr/>
        </p:nvPicPr>
        <p:blipFill>
          <a:blip r:embed="rId2"/>
          <a:stretch>
            <a:fillRect/>
          </a:stretch>
        </p:blipFill>
        <p:spPr>
          <a:xfrm>
            <a:off x="1781076" y="2667000"/>
            <a:ext cx="4572000" cy="2016638"/>
          </a:xfrm>
          <a:prstGeom prst="rect">
            <a:avLst/>
          </a:prstGeom>
        </p:spPr>
      </p:pic>
      <p:pic>
        <p:nvPicPr>
          <p:cNvPr id="13" name="Picture 12">
            <a:extLst>
              <a:ext uri="{FF2B5EF4-FFF2-40B4-BE49-F238E27FC236}">
                <a16:creationId xmlns:a16="http://schemas.microsoft.com/office/drawing/2014/main" id="{FEE04C0B-1E57-7114-110D-5E1B485523F8}"/>
              </a:ext>
            </a:extLst>
          </p:cNvPr>
          <p:cNvPicPr>
            <a:picLocks noChangeAspect="1"/>
          </p:cNvPicPr>
          <p:nvPr/>
        </p:nvPicPr>
        <p:blipFill>
          <a:blip r:embed="rId3"/>
          <a:stretch>
            <a:fillRect/>
          </a:stretch>
        </p:blipFill>
        <p:spPr>
          <a:xfrm>
            <a:off x="6248007" y="2720296"/>
            <a:ext cx="4571999" cy="2123227"/>
          </a:xfrm>
          <a:prstGeom prst="rect">
            <a:avLst/>
          </a:prstGeom>
        </p:spPr>
      </p:pic>
    </p:spTree>
    <p:extLst>
      <p:ext uri="{BB962C8B-B14F-4D97-AF65-F5344CB8AC3E}">
        <p14:creationId xmlns:p14="http://schemas.microsoft.com/office/powerpoint/2010/main" val="993724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076" y="1000862"/>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nSpc>
                <a:spcPct val="115000"/>
              </a:lnSpc>
              <a:spcBef>
                <a:spcPts val="0"/>
              </a:spcBef>
              <a:spcAft>
                <a:spcPts val="0"/>
              </a:spcAft>
              <a:buNone/>
            </a:pPr>
            <a:r>
              <a:rPr lang="en-US" sz="1600" dirty="0">
                <a:effectLst/>
                <a:latin typeface="Calibri" panose="020F0502020204030204" pitchFamily="34" charset="0"/>
                <a:ea typeface="Calibri" panose="020F0502020204030204" pitchFamily="34" charset="0"/>
              </a:rPr>
              <a:t>Develop equations for the carrier and modulating signals and plot the equation for the composite modulated signal V</a:t>
            </a:r>
            <a:r>
              <a:rPr lang="en-US" sz="1600" baseline="-25000" dirty="0">
                <a:effectLst/>
                <a:latin typeface="Calibri" panose="020F0502020204030204" pitchFamily="34" charset="0"/>
                <a:ea typeface="Calibri" panose="020F0502020204030204" pitchFamily="34" charset="0"/>
              </a:rPr>
              <a:t>AM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075" y="32136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AM Signals Cont.</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9" name="TextBox 8">
            <a:extLst>
              <a:ext uri="{FF2B5EF4-FFF2-40B4-BE49-F238E27FC236}">
                <a16:creationId xmlns:a16="http://schemas.microsoft.com/office/drawing/2014/main" id="{F4CC2A37-9FA8-42F2-B902-A045428BD151}"/>
              </a:ext>
            </a:extLst>
          </p:cNvPr>
          <p:cNvSpPr txBox="1"/>
          <p:nvPr/>
        </p:nvSpPr>
        <p:spPr>
          <a:xfrm>
            <a:off x="2323076" y="1886821"/>
            <a:ext cx="7611795" cy="2585323"/>
          </a:xfrm>
          <a:prstGeom prst="rect">
            <a:avLst/>
          </a:prstGeom>
          <a:noFill/>
        </p:spPr>
        <p:txBody>
          <a:bodyPr wrap="square" rtlCol="0">
            <a:spAutoFit/>
          </a:bodyPr>
          <a:lstStyle/>
          <a:p>
            <a:r>
              <a:rPr lang="en-US" sz="1800" dirty="0"/>
              <a:t>Equations here: </a:t>
            </a:r>
          </a:p>
          <a:p>
            <a:r>
              <a:rPr lang="en-US" sz="1800" dirty="0"/>
              <a:t>Carrier frequency is fc; Carrier voltage is </a:t>
            </a:r>
            <a:r>
              <a:rPr lang="en-US" sz="1800" dirty="0" err="1"/>
              <a:t>vc</a:t>
            </a:r>
            <a:r>
              <a:rPr lang="en-US" sz="1800" dirty="0"/>
              <a:t>; Peak is </a:t>
            </a:r>
            <a:r>
              <a:rPr lang="en-US" sz="1800" dirty="0" err="1"/>
              <a:t>Vc</a:t>
            </a:r>
            <a:endParaRPr lang="en-US" sz="1800" dirty="0"/>
          </a:p>
          <a:p>
            <a:r>
              <a:rPr lang="en-US" sz="1800" dirty="0" err="1"/>
              <a:t>vc</a:t>
            </a:r>
            <a:r>
              <a:rPr lang="en-US" sz="1800" dirty="0"/>
              <a:t> = </a:t>
            </a:r>
            <a:r>
              <a:rPr lang="en-US" sz="1800" dirty="0" err="1"/>
              <a:t>Vc</a:t>
            </a:r>
            <a:r>
              <a:rPr lang="en-US" sz="1800" dirty="0"/>
              <a:t> sin (2𝜋𝑓𝑐𝑡 + 𝜃𝐶 ) =&gt; </a:t>
            </a:r>
            <a:r>
              <a:rPr lang="en-US" sz="1800" dirty="0" err="1"/>
              <a:t>vc</a:t>
            </a:r>
            <a:r>
              <a:rPr lang="en-US" sz="1800" dirty="0"/>
              <a:t> = 10 sin (2𝜋100𝑡 + 𝜃𝐶 ) </a:t>
            </a:r>
          </a:p>
          <a:p>
            <a:r>
              <a:rPr lang="en-US" sz="1800" dirty="0"/>
              <a:t>Information frequency is fi; Information voltage is vi; Peak is Vi</a:t>
            </a:r>
          </a:p>
          <a:p>
            <a:r>
              <a:rPr lang="en-US" sz="1800" dirty="0"/>
              <a:t>Vi = Vi sin(2𝜋𝑓𝑖𝑡 + 𝜃𝑖) =&gt; vi = 5 sin (2𝜋10𝑡 + 𝜃𝐶 )</a:t>
            </a:r>
          </a:p>
          <a:p>
            <a:r>
              <a:rPr lang="en-US" sz="1800" dirty="0"/>
              <a:t>And </a:t>
            </a:r>
          </a:p>
          <a:p>
            <a:r>
              <a:rPr lang="en-US" sz="1800" dirty="0"/>
              <a:t>𝑣𝐴𝑀 = [𝑉𝑐 + 𝑉𝑖 sin(2𝜋𝑓𝑖𝑡 + 𝜃𝑖)][ sin(2𝜋𝑓𝑐𝑡 + 𝜃𝐶 )] =&gt;</a:t>
            </a:r>
          </a:p>
          <a:p>
            <a:r>
              <a:rPr lang="en-US" sz="1800" dirty="0"/>
              <a:t>𝑣𝐴𝑀 = [10 + 5 sin(2𝜋10𝑡 + 𝜃𝑖)][ sin(2𝜋100𝑡 + 𝜃𝐶 )]</a:t>
            </a:r>
          </a:p>
          <a:p>
            <a:endParaRPr lang="en-US" sz="1800" dirty="0"/>
          </a:p>
        </p:txBody>
      </p:sp>
      <p:sp>
        <p:nvSpPr>
          <p:cNvPr id="10" name="TextBox 9">
            <a:extLst>
              <a:ext uri="{FF2B5EF4-FFF2-40B4-BE49-F238E27FC236}">
                <a16:creationId xmlns:a16="http://schemas.microsoft.com/office/drawing/2014/main" id="{B49D7382-4D15-46DC-A34D-740894424E53}"/>
              </a:ext>
            </a:extLst>
          </p:cNvPr>
          <p:cNvSpPr txBox="1"/>
          <p:nvPr/>
        </p:nvSpPr>
        <p:spPr>
          <a:xfrm>
            <a:off x="2323076" y="4494074"/>
            <a:ext cx="7611795" cy="1754326"/>
          </a:xfrm>
          <a:prstGeom prst="rect">
            <a:avLst/>
          </a:prstGeom>
          <a:noFill/>
        </p:spPr>
        <p:txBody>
          <a:bodyPr wrap="square" rtlCol="0">
            <a:spAutoFit/>
          </a:bodyPr>
          <a:lstStyle/>
          <a:p>
            <a:r>
              <a:rPr lang="en-US" sz="1800" dirty="0"/>
              <a:t>Plotted diagram screenshot here:</a:t>
            </a:r>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119981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3708" y="1007164"/>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nSpc>
                <a:spcPct val="115000"/>
              </a:lnSpc>
              <a:spcBef>
                <a:spcPts val="0"/>
              </a:spcBef>
              <a:spcAft>
                <a:spcPts val="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The screenshot </a:t>
            </a:r>
            <a:r>
              <a:rPr lang="en-US" sz="1600" dirty="0">
                <a:effectLst/>
                <a:latin typeface="Calibri" panose="020F0502020204030204" pitchFamily="34" charset="0"/>
                <a:ea typeface="Calibri" panose="020F0502020204030204" pitchFamily="34" charset="0"/>
                <a:cs typeface="Times New Roman" panose="02020603050405020304" pitchFamily="18" charset="0"/>
              </a:rPr>
              <a:t>of the Oscilloscope should include the signal and the panel settings of the </a:t>
            </a:r>
            <a:r>
              <a:rPr lang="en-US" sz="1600" dirty="0">
                <a:latin typeface="Calibri" panose="020F0502020204030204" pitchFamily="34" charset="0"/>
                <a:ea typeface="Calibri" panose="020F0502020204030204" pitchFamily="34" charset="0"/>
                <a:cs typeface="Times New Roman" panose="02020603050405020304" pitchFamily="18" charset="0"/>
              </a:rPr>
              <a:t>oscilloscope. The screenshot of the Spectrum Analyzer should include the signal and the panel setting of the analyzer.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23707" y="32136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FM Signals</a:t>
            </a:r>
          </a:p>
        </p:txBody>
      </p:sp>
      <p:sp>
        <p:nvSpPr>
          <p:cNvPr id="6" name="TextBox 5">
            <a:extLst>
              <a:ext uri="{FF2B5EF4-FFF2-40B4-BE49-F238E27FC236}">
                <a16:creationId xmlns:a16="http://schemas.microsoft.com/office/drawing/2014/main" id="{5676497A-C8F1-488A-AFF5-DD8A704C0844}"/>
              </a:ext>
            </a:extLst>
          </p:cNvPr>
          <p:cNvSpPr txBox="1"/>
          <p:nvPr/>
        </p:nvSpPr>
        <p:spPr>
          <a:xfrm>
            <a:off x="2533454" y="1905000"/>
            <a:ext cx="184731" cy="2308324"/>
          </a:xfrm>
          <a:prstGeom prst="rect">
            <a:avLst/>
          </a:prstGeom>
          <a:noFill/>
        </p:spPr>
        <p:txBody>
          <a:bodyPr wrap="square" rtlCol="0">
            <a:spAutoFi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9" name="TextBox 8">
            <a:extLst>
              <a:ext uri="{FF2B5EF4-FFF2-40B4-BE49-F238E27FC236}">
                <a16:creationId xmlns:a16="http://schemas.microsoft.com/office/drawing/2014/main" id="{F4CC2A37-9FA8-42F2-B902-A045428BD151}"/>
              </a:ext>
            </a:extLst>
          </p:cNvPr>
          <p:cNvSpPr txBox="1"/>
          <p:nvPr/>
        </p:nvSpPr>
        <p:spPr>
          <a:xfrm>
            <a:off x="2209801" y="1981200"/>
            <a:ext cx="3714553" cy="3970318"/>
          </a:xfrm>
          <a:prstGeom prst="rect">
            <a:avLst/>
          </a:prstGeom>
          <a:noFill/>
        </p:spPr>
        <p:txBody>
          <a:bodyPr wrap="square" rtlCol="0">
            <a:spAutoFit/>
          </a:bodyPr>
          <a:lstStyle/>
          <a:p>
            <a:r>
              <a:rPr lang="en-US" sz="1800" dirty="0"/>
              <a:t>Oscilloscope screenshot here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10" name="TextBox 9">
            <a:extLst>
              <a:ext uri="{FF2B5EF4-FFF2-40B4-BE49-F238E27FC236}">
                <a16:creationId xmlns:a16="http://schemas.microsoft.com/office/drawing/2014/main" id="{B49D7382-4D15-46DC-A34D-740894424E53}"/>
              </a:ext>
            </a:extLst>
          </p:cNvPr>
          <p:cNvSpPr txBox="1"/>
          <p:nvPr/>
        </p:nvSpPr>
        <p:spPr>
          <a:xfrm>
            <a:off x="5962452" y="1981201"/>
            <a:ext cx="3772294" cy="4247317"/>
          </a:xfrm>
          <a:prstGeom prst="rect">
            <a:avLst/>
          </a:prstGeom>
          <a:noFill/>
        </p:spPr>
        <p:txBody>
          <a:bodyPr wrap="square" rtlCol="0">
            <a:spAutoFit/>
          </a:bodyPr>
          <a:lstStyle/>
          <a:p>
            <a:r>
              <a:rPr lang="en-US" sz="1800" dirty="0"/>
              <a:t>Spectrum Analyzer screenshot here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effectLst/>
                <a:latin typeface="Calibri" panose="020F0502020204030204" pitchFamily="34" charset="0"/>
                <a:ea typeface="Calibri" panose="020F0502020204030204" pitchFamily="34" charset="0"/>
              </a:rPr>
              <a:t>What’s the carrier frequency?</a:t>
            </a:r>
          </a:p>
          <a:p>
            <a:endParaRPr lang="en-US" sz="1800" dirty="0">
              <a:latin typeface="Calibri" panose="020F0502020204030204" pitchFamily="34" charset="0"/>
            </a:endParaRPr>
          </a:p>
          <a:p>
            <a:endParaRPr lang="en-US" sz="1800" dirty="0"/>
          </a:p>
          <a:p>
            <a:r>
              <a:rPr lang="en-US" sz="1800" dirty="0"/>
              <a:t>0 Hz; 100 kHz and 200 kHz</a:t>
            </a:r>
          </a:p>
        </p:txBody>
      </p:sp>
      <p:pic>
        <p:nvPicPr>
          <p:cNvPr id="3" name="Picture 2">
            <a:extLst>
              <a:ext uri="{FF2B5EF4-FFF2-40B4-BE49-F238E27FC236}">
                <a16:creationId xmlns:a16="http://schemas.microsoft.com/office/drawing/2014/main" id="{A05DCF71-1A15-1FFA-BA52-E92DDA1D04CA}"/>
              </a:ext>
            </a:extLst>
          </p:cNvPr>
          <p:cNvPicPr>
            <a:picLocks noChangeAspect="1"/>
          </p:cNvPicPr>
          <p:nvPr/>
        </p:nvPicPr>
        <p:blipFill>
          <a:blip r:embed="rId2"/>
          <a:stretch>
            <a:fillRect/>
          </a:stretch>
        </p:blipFill>
        <p:spPr>
          <a:xfrm>
            <a:off x="1710416" y="2955237"/>
            <a:ext cx="4130505" cy="1866919"/>
          </a:xfrm>
          <a:prstGeom prst="rect">
            <a:avLst/>
          </a:prstGeom>
        </p:spPr>
      </p:pic>
      <p:pic>
        <p:nvPicPr>
          <p:cNvPr id="8" name="Picture 7">
            <a:extLst>
              <a:ext uri="{FF2B5EF4-FFF2-40B4-BE49-F238E27FC236}">
                <a16:creationId xmlns:a16="http://schemas.microsoft.com/office/drawing/2014/main" id="{2F3F341F-5916-968E-0003-C8BE512FBA4A}"/>
              </a:ext>
            </a:extLst>
          </p:cNvPr>
          <p:cNvPicPr>
            <a:picLocks noChangeAspect="1"/>
          </p:cNvPicPr>
          <p:nvPr/>
        </p:nvPicPr>
        <p:blipFill>
          <a:blip r:embed="rId3"/>
          <a:stretch>
            <a:fillRect/>
          </a:stretch>
        </p:blipFill>
        <p:spPr>
          <a:xfrm>
            <a:off x="5962452" y="2884720"/>
            <a:ext cx="4249556" cy="1912855"/>
          </a:xfrm>
          <a:prstGeom prst="rect">
            <a:avLst/>
          </a:prstGeom>
        </p:spPr>
      </p:pic>
    </p:spTree>
    <p:extLst>
      <p:ext uri="{BB962C8B-B14F-4D97-AF65-F5344CB8AC3E}">
        <p14:creationId xmlns:p14="http://schemas.microsoft.com/office/powerpoint/2010/main" val="353841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1"/>
            <a:ext cx="7772400" cy="2365375"/>
          </a:xfrm>
        </p:spPr>
        <p:txBody>
          <a:bodyPr>
            <a:normAutofit fontScale="90000"/>
          </a:bodyPr>
          <a:lstStyle/>
          <a:p>
            <a:r>
              <a:rPr lang="en-US" sz="4000" dirty="0"/>
              <a:t>NETW310 Course Project</a:t>
            </a:r>
            <a:br>
              <a:rPr lang="en-US" sz="4000" dirty="0"/>
            </a:br>
            <a:br>
              <a:rPr lang="en-US" dirty="0"/>
            </a:br>
            <a:r>
              <a:rPr lang="en-US" sz="2700" dirty="0"/>
              <a:t>Module  3</a:t>
            </a:r>
            <a:br>
              <a:rPr lang="en-US" sz="2700" dirty="0"/>
            </a:br>
            <a:br>
              <a:rPr lang="en-US" sz="2700" dirty="0"/>
            </a:br>
            <a:r>
              <a:rPr lang="en-US" sz="2700" dirty="0">
                <a:solidFill>
                  <a:srgbClr val="000000"/>
                </a:solidFill>
                <a:effectLst/>
                <a:ea typeface="Times New Roman" panose="02020603050405020304" pitchFamily="18" charset="0"/>
                <a:cs typeface="Calibri"/>
              </a:rPr>
              <a:t>Pulse Code Modulation (PCM) and Line Codes</a:t>
            </a:r>
            <a:br>
              <a:rPr lang="en-US" sz="2700" dirty="0">
                <a:effectLst/>
                <a:ea typeface="Calibri" panose="020F0502020204030204" pitchFamily="34" charset="0"/>
                <a:cs typeface="Times New Roman" panose="02020603050405020304" pitchFamily="18" charset="0"/>
              </a:rPr>
            </a:br>
            <a:endParaRPr lang="en-US" sz="2700" dirty="0"/>
          </a:p>
        </p:txBody>
      </p:sp>
    </p:spTree>
    <p:extLst>
      <p:ext uri="{BB962C8B-B14F-4D97-AF65-F5344CB8AC3E}">
        <p14:creationId xmlns:p14="http://schemas.microsoft.com/office/powerpoint/2010/main" val="1079483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D8F2E-BCEB-94E0-6AAB-E75F3262C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2C50A-ECBD-C95E-D7FB-1EEFE2159F2A}"/>
              </a:ext>
            </a:extLst>
          </p:cNvPr>
          <p:cNvSpPr>
            <a:spLocks noGrp="1"/>
          </p:cNvSpPr>
          <p:nvPr>
            <p:ph type="title"/>
          </p:nvPr>
        </p:nvSpPr>
        <p:spPr/>
        <p:txBody>
          <a:bodyPr>
            <a:normAutofit fontScale="90000"/>
          </a:bodyPr>
          <a:lstStyle/>
          <a:p>
            <a:pPr algn="just"/>
            <a:r>
              <a:rPr lang="en-US" sz="2800" dirty="0"/>
              <a:t>This project focuses on </a:t>
            </a:r>
            <a:r>
              <a:rPr lang="en-US" sz="2800" b="1" dirty="0"/>
              <a:t>Pulse Code Modulation (PCM)</a:t>
            </a:r>
            <a:r>
              <a:rPr lang="en-US" sz="2800" dirty="0"/>
              <a:t> and </a:t>
            </a:r>
            <a:r>
              <a:rPr lang="en-US" sz="2800" b="1" dirty="0"/>
              <a:t>Line Coding techniques</a:t>
            </a:r>
            <a:r>
              <a:rPr lang="en-US" sz="2800" dirty="0"/>
              <a:t>, which are fundamental in digital communication systems. I performed practical simulations using </a:t>
            </a:r>
            <a:r>
              <a:rPr lang="en-US" sz="2800" b="1" dirty="0"/>
              <a:t>Multisim</a:t>
            </a:r>
            <a:r>
              <a:rPr lang="en-US" sz="2800" dirty="0"/>
              <a:t> and </a:t>
            </a:r>
            <a:r>
              <a:rPr lang="en-US" sz="2800" b="1" dirty="0"/>
              <a:t>MATLAB</a:t>
            </a:r>
            <a:r>
              <a:rPr lang="en-US" sz="2800" dirty="0"/>
              <a:t>, analyzed signal behavior, and answered theoretical questions about sampling and bandwidth.</a:t>
            </a:r>
          </a:p>
        </p:txBody>
      </p:sp>
      <p:sp>
        <p:nvSpPr>
          <p:cNvPr id="3" name="Content Placeholder 2">
            <a:extLst>
              <a:ext uri="{FF2B5EF4-FFF2-40B4-BE49-F238E27FC236}">
                <a16:creationId xmlns:a16="http://schemas.microsoft.com/office/drawing/2014/main" id="{3F9907FA-DDF4-7D61-9CE6-2F27BAE4C6C2}"/>
              </a:ext>
            </a:extLst>
          </p:cNvPr>
          <p:cNvSpPr>
            <a:spLocks noGrp="1"/>
          </p:cNvSpPr>
          <p:nvPr>
            <p:ph idx="1"/>
          </p:nvPr>
        </p:nvSpPr>
        <p:spPr>
          <a:xfrm>
            <a:off x="838200" y="1825624"/>
            <a:ext cx="10515600" cy="4879975"/>
          </a:xfrm>
        </p:spPr>
        <p:txBody>
          <a:bodyPr>
            <a:normAutofit lnSpcReduction="10000"/>
          </a:bodyPr>
          <a:lstStyle/>
          <a:p>
            <a:pPr marL="0" indent="0">
              <a:buNone/>
            </a:pPr>
            <a:r>
              <a:rPr lang="en-US" b="1" dirty="0"/>
              <a:t>Skills Demonstrated in this project are as follows:</a:t>
            </a:r>
          </a:p>
          <a:p>
            <a:pPr marL="0" indent="0">
              <a:buNone/>
            </a:pPr>
            <a:r>
              <a:rPr lang="en-US" sz="1600" b="1" dirty="0"/>
              <a:t>Digital Signal Processing Expertise:</a:t>
            </a:r>
            <a:r>
              <a:rPr lang="en-US" sz="1600" dirty="0"/>
              <a:t> Practical application of PCM and line coding concepts.</a:t>
            </a:r>
          </a:p>
          <a:p>
            <a:pPr marL="0" indent="0">
              <a:buNone/>
            </a:pPr>
            <a:r>
              <a:rPr lang="en-US" sz="1600" b="1" dirty="0"/>
              <a:t>Simulation Tools Proficiency:</a:t>
            </a:r>
            <a:r>
              <a:rPr lang="en-US" sz="1600" dirty="0"/>
              <a:t> Hands-on experience with </a:t>
            </a:r>
            <a:r>
              <a:rPr lang="en-US" sz="1600" b="1" dirty="0"/>
              <a:t>Multisim</a:t>
            </a:r>
            <a:r>
              <a:rPr lang="en-US" sz="1600" dirty="0"/>
              <a:t> and </a:t>
            </a:r>
            <a:r>
              <a:rPr lang="en-US" sz="1600" b="1" dirty="0"/>
              <a:t>MATLAB</a:t>
            </a:r>
            <a:r>
              <a:rPr lang="en-US" sz="1600" dirty="0"/>
              <a:t>, essential for engineering and IT roles.</a:t>
            </a:r>
          </a:p>
          <a:p>
            <a:pPr marL="0" indent="0">
              <a:buNone/>
            </a:pPr>
            <a:r>
              <a:rPr lang="en-US" sz="1600" b="1" dirty="0"/>
              <a:t>Analytical &amp; Problem-Solving Skills:</a:t>
            </a:r>
            <a:r>
              <a:rPr lang="en-US" sz="1600" dirty="0"/>
              <a:t> Evaluating trade-offs in sampling and encoding for performance optimization.</a:t>
            </a:r>
          </a:p>
          <a:p>
            <a:pPr marL="0" indent="0">
              <a:buNone/>
            </a:pPr>
            <a:r>
              <a:rPr lang="en-US" sz="1600" b="1" dirty="0"/>
              <a:t>Technical Communication:</a:t>
            </a:r>
            <a:r>
              <a:rPr lang="en-US" sz="1600" dirty="0"/>
              <a:t> Clear documentation of findings and theoretical explanations.</a:t>
            </a:r>
          </a:p>
          <a:p>
            <a:pPr marL="0" indent="0">
              <a:buNone/>
            </a:pPr>
            <a:r>
              <a:rPr lang="en-US" b="1" dirty="0"/>
              <a:t>Competence</a:t>
            </a:r>
          </a:p>
          <a:p>
            <a:pPr marL="0" indent="0">
              <a:buNone/>
            </a:pPr>
            <a:r>
              <a:rPr lang="en-US" sz="1800" dirty="0"/>
              <a:t>As a technology expert this project allowed me to show my competence such as:</a:t>
            </a:r>
          </a:p>
          <a:p>
            <a:pPr marL="0" indent="0">
              <a:buNone/>
            </a:pPr>
            <a:r>
              <a:rPr lang="en-US" sz="1800" dirty="0"/>
              <a:t>Deep understanding of </a:t>
            </a:r>
            <a:r>
              <a:rPr lang="en-US" sz="1800" b="1" dirty="0"/>
              <a:t>core networking and communication principles</a:t>
            </a:r>
            <a:r>
              <a:rPr lang="en-US" sz="1800" dirty="0"/>
              <a:t>.</a:t>
            </a:r>
          </a:p>
          <a:p>
            <a:pPr marL="0" indent="0">
              <a:buNone/>
            </a:pPr>
            <a:r>
              <a:rPr lang="en-US" sz="1800" dirty="0"/>
              <a:t>Combines </a:t>
            </a:r>
            <a:r>
              <a:rPr lang="en-US" sz="1800" b="1" dirty="0"/>
              <a:t>theory with practical implementation</a:t>
            </a:r>
          </a:p>
          <a:p>
            <a:pPr marL="0" indent="0">
              <a:buNone/>
            </a:pPr>
            <a:r>
              <a:rPr lang="en-US" sz="1800" dirty="0"/>
              <a:t>Reflects ability to work with </a:t>
            </a:r>
            <a:r>
              <a:rPr lang="en-US" sz="1800" b="1" dirty="0"/>
              <a:t>industry-standard tools</a:t>
            </a:r>
            <a:r>
              <a:rPr lang="en-US" sz="1800" dirty="0"/>
              <a:t> and interpret complex data accurately</a:t>
            </a:r>
          </a:p>
          <a:p>
            <a:pPr marL="0" indent="0">
              <a:buNone/>
            </a:pPr>
            <a:r>
              <a:rPr lang="en-US" sz="1800" dirty="0"/>
              <a:t>Ability to use MATLAB for signal visualization and analysis.</a:t>
            </a:r>
          </a:p>
          <a:p>
            <a:pPr marL="0" indent="0">
              <a:buNone/>
            </a:pPr>
            <a:r>
              <a:rPr lang="en-US" sz="1800" dirty="0"/>
              <a:t>Knowledge of </a:t>
            </a:r>
            <a:r>
              <a:rPr lang="en-US" sz="1800" b="1" dirty="0"/>
              <a:t>digital encoding schemes</a:t>
            </a:r>
            <a:r>
              <a:rPr lang="en-US" sz="1800" dirty="0"/>
              <a:t>, their impact on bandwidth, and implications for network design.</a:t>
            </a:r>
          </a:p>
        </p:txBody>
      </p:sp>
    </p:spTree>
    <p:extLst>
      <p:ext uri="{BB962C8B-B14F-4D97-AF65-F5344CB8AC3E}">
        <p14:creationId xmlns:p14="http://schemas.microsoft.com/office/powerpoint/2010/main" val="879912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3497</Words>
  <Application>Microsoft Office PowerPoint</Application>
  <PresentationFormat>Widescreen</PresentationFormat>
  <Paragraphs>384</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Aptos</vt:lpstr>
      <vt:lpstr>Aptos Display</vt:lpstr>
      <vt:lpstr>Arial</vt:lpstr>
      <vt:lpstr>Calibri</vt:lpstr>
      <vt:lpstr>Cambria Math</vt:lpstr>
      <vt:lpstr>Times New Roman</vt:lpstr>
      <vt:lpstr>Office Theme</vt:lpstr>
      <vt:lpstr>Office Theme</vt:lpstr>
      <vt:lpstr>This project, as detailed in different slides, spans multiple advanced modules in networking and communication systems. The slides covers several modules from my NETW310 course, each focusing on critical areas of signal processing, wireless communication, and network infrastructure. These modules combine theoretical knowledge with practical implementation, showcasing my ability to work with industry-standard tools and apply complex concepts to real-world scenarios.</vt:lpstr>
      <vt:lpstr>NETW311 Course Project  Module 2  Baseband Signals and AM/FM Signals</vt:lpstr>
      <vt:lpstr>The following slides will be focusing on Baseband Signals, AM (Amplitude Modulation), and FM (Frequency Modulation). The tasks involve practical signal analysis using tools like Oscilloscope and Spectrum Analyzer, along with theoretical work such as developing equations for modulated signals.</vt:lpstr>
      <vt:lpstr>PowerPoint Presentation</vt:lpstr>
      <vt:lpstr>PowerPoint Presentation</vt:lpstr>
      <vt:lpstr>PowerPoint Presentation</vt:lpstr>
      <vt:lpstr>PowerPoint Presentation</vt:lpstr>
      <vt:lpstr>NETW310 Course Project  Module  3  Pulse Code Modulation (PCM) and Line Codes </vt:lpstr>
      <vt:lpstr>This project focuses on Pulse Code Modulation (PCM) and Line Coding techniques, which are fundamental in digital communication systems. I performed practical simulations using Multisim and MATLAB, analyzed signal behavior, and answered theoretical questions about sampling and bandwidth.</vt:lpstr>
      <vt:lpstr>PowerPoint Presentation</vt:lpstr>
      <vt:lpstr>PowerPoint Presentation</vt:lpstr>
      <vt:lpstr>PowerPoint Presentation</vt:lpstr>
      <vt:lpstr>PowerPoint Presentation</vt:lpstr>
      <vt:lpstr>NETW310 Course Project  Module 4  Cables and Structured Cabling</vt:lpstr>
      <vt:lpstr>This module focuses on Cables and Structured Cabling, which are critical for building reliable network infrastructures. I answered six technical questions related to cabling standards, installation practices, and safety measures, showing both theoretical knowledge and practical understanding.</vt:lpstr>
      <vt:lpstr>Questions</vt:lpstr>
      <vt:lpstr>Questions</vt:lpstr>
      <vt:lpstr>References</vt:lpstr>
      <vt:lpstr>NETW310 Course Project  Module 5  Antenna Gain and Free Space Path Loss</vt:lpstr>
      <vt:lpstr>This module involves analyzing antenna gain and free space path loss for different frequencies and distances. These calculations are essential for radio theory and link planning in WLAN (Wireless LAN) environments.</vt:lpstr>
      <vt:lpstr>Antenna Gain</vt:lpstr>
      <vt:lpstr>Free Space Path Loss</vt:lpstr>
      <vt:lpstr>Free Space Path Loss Cont.</vt:lpstr>
      <vt:lpstr>References</vt:lpstr>
      <vt:lpstr>NETW310 Course Project  Module  6  Bit Error Rate of Fading Channels </vt:lpstr>
      <vt:lpstr>This module focuses on analyzing Bit Error Rate (BER) performance of fading channels, which is a critical concept in wireless communication and digital signal processing. </vt:lpstr>
      <vt:lpstr>Free Space Path Loss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Bahati, Fiston Kadetwa</dc:creator>
  <cp:lastModifiedBy>Bahati, Fiston Kadetwa</cp:lastModifiedBy>
  <cp:revision>20</cp:revision>
  <dcterms:created xsi:type="dcterms:W3CDTF">2025-10-24T23:26:20Z</dcterms:created>
  <dcterms:modified xsi:type="dcterms:W3CDTF">2025-10-28T14:30:25Z</dcterms:modified>
</cp:coreProperties>
</file>