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57" r:id="rId4"/>
    <p:sldId id="288" r:id="rId5"/>
    <p:sldId id="287" r:id="rId6"/>
    <p:sldId id="258" r:id="rId7"/>
    <p:sldId id="259" r:id="rId8"/>
    <p:sldId id="260" r:id="rId9"/>
    <p:sldId id="261" r:id="rId10"/>
    <p:sldId id="262" r:id="rId11"/>
    <p:sldId id="267" r:id="rId12"/>
    <p:sldId id="264" r:id="rId13"/>
    <p:sldId id="265" r:id="rId14"/>
    <p:sldId id="266" r:id="rId15"/>
    <p:sldId id="268" r:id="rId16"/>
    <p:sldId id="270" r:id="rId17"/>
    <p:sldId id="271" r:id="rId18"/>
    <p:sldId id="272" r:id="rId19"/>
    <p:sldId id="273" r:id="rId20"/>
    <p:sldId id="274" r:id="rId21"/>
    <p:sldId id="276" r:id="rId22"/>
    <p:sldId id="277" r:id="rId23"/>
    <p:sldId id="278" r:id="rId24"/>
    <p:sldId id="279" r:id="rId25"/>
    <p:sldId id="280"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E8DD0A-7D05-C9CC-78C9-C58701C12BBE}" v="1236" dt="2025-06-28T05:01:39.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8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ton Bahati 410072" userId="S::fiston.bahati.410072@stratusvideo.com::360b1785-1453-4e07-9fa8-dc53ed8ed85d" providerId="AD" clId="Web-{85E8DD0A-7D05-C9CC-78C9-C58701C12BBE}"/>
    <pc:docChg chg="mod addSld delSld modSld">
      <pc:chgData name="Fiston Bahati 410072" userId="S::fiston.bahati.410072@stratusvideo.com::360b1785-1453-4e07-9fa8-dc53ed8ed85d" providerId="AD" clId="Web-{85E8DD0A-7D05-C9CC-78C9-C58701C12BBE}" dt="2025-06-28T05:01:39.640" v="1262" actId="20577"/>
      <pc:docMkLst>
        <pc:docMk/>
      </pc:docMkLst>
      <pc:sldChg chg="modSp">
        <pc:chgData name="Fiston Bahati 410072" userId="S::fiston.bahati.410072@stratusvideo.com::360b1785-1453-4e07-9fa8-dc53ed8ed85d" providerId="AD" clId="Web-{85E8DD0A-7D05-C9CC-78C9-C58701C12BBE}" dt="2025-06-28T03:18:35.880" v="124" actId="20577"/>
        <pc:sldMkLst>
          <pc:docMk/>
          <pc:sldMk cId="3762602295" sldId="256"/>
        </pc:sldMkLst>
        <pc:spChg chg="mod">
          <ac:chgData name="Fiston Bahati 410072" userId="S::fiston.bahati.410072@stratusvideo.com::360b1785-1453-4e07-9fa8-dc53ed8ed85d" providerId="AD" clId="Web-{85E8DD0A-7D05-C9CC-78C9-C58701C12BBE}" dt="2025-06-28T03:13:41.838" v="14" actId="20577"/>
          <ac:spMkLst>
            <pc:docMk/>
            <pc:sldMk cId="3762602295" sldId="256"/>
            <ac:spMk id="2" creationId="{3F0F5D33-E649-5AF7-2032-B8996DD0320A}"/>
          </ac:spMkLst>
        </pc:spChg>
        <pc:spChg chg="mod">
          <ac:chgData name="Fiston Bahati 410072" userId="S::fiston.bahati.410072@stratusvideo.com::360b1785-1453-4e07-9fa8-dc53ed8ed85d" providerId="AD" clId="Web-{85E8DD0A-7D05-C9CC-78C9-C58701C12BBE}" dt="2025-06-28T03:18:35.880" v="124" actId="20577"/>
          <ac:spMkLst>
            <pc:docMk/>
            <pc:sldMk cId="3762602295" sldId="256"/>
            <ac:spMk id="3" creationId="{7C8F90E4-706A-0437-CAEC-0B1F291211A3}"/>
          </ac:spMkLst>
        </pc:spChg>
      </pc:sldChg>
      <pc:sldChg chg="addSp delSp modSp">
        <pc:chgData name="Fiston Bahati 410072" userId="S::fiston.bahati.410072@stratusvideo.com::360b1785-1453-4e07-9fa8-dc53ed8ed85d" providerId="AD" clId="Web-{85E8DD0A-7D05-C9CC-78C9-C58701C12BBE}" dt="2025-06-28T04:01:30.822" v="739" actId="1076"/>
        <pc:sldMkLst>
          <pc:docMk/>
          <pc:sldMk cId="737525519" sldId="257"/>
        </pc:sldMkLst>
        <pc:spChg chg="mod">
          <ac:chgData name="Fiston Bahati 410072" userId="S::fiston.bahati.410072@stratusvideo.com::360b1785-1453-4e07-9fa8-dc53ed8ed85d" providerId="AD" clId="Web-{85E8DD0A-7D05-C9CC-78C9-C58701C12BBE}" dt="2025-06-28T04:01:30.822" v="739" actId="1076"/>
          <ac:spMkLst>
            <pc:docMk/>
            <pc:sldMk cId="737525519" sldId="257"/>
            <ac:spMk id="2" creationId="{07C8198B-61B4-490F-AA97-99CFA2CF3622}"/>
          </ac:spMkLst>
        </pc:spChg>
        <pc:spChg chg="del mod">
          <ac:chgData name="Fiston Bahati 410072" userId="S::fiston.bahati.410072@stratusvideo.com::360b1785-1453-4e07-9fa8-dc53ed8ed85d" providerId="AD" clId="Web-{85E8DD0A-7D05-C9CC-78C9-C58701C12BBE}" dt="2025-06-28T03:36:47.486" v="541"/>
          <ac:spMkLst>
            <pc:docMk/>
            <pc:sldMk cId="737525519" sldId="257"/>
            <ac:spMk id="3" creationId="{96B87C98-6E1F-4B38-91BE-8941A7E9C93B}"/>
          </ac:spMkLst>
        </pc:spChg>
        <pc:spChg chg="add del mod">
          <ac:chgData name="Fiston Bahati 410072" userId="S::fiston.bahati.410072@stratusvideo.com::360b1785-1453-4e07-9fa8-dc53ed8ed85d" providerId="AD" clId="Web-{85E8DD0A-7D05-C9CC-78C9-C58701C12BBE}" dt="2025-06-28T03:36:55.159" v="542"/>
          <ac:spMkLst>
            <pc:docMk/>
            <pc:sldMk cId="737525519" sldId="257"/>
            <ac:spMk id="5" creationId="{F5AAAD2F-F99C-0B08-EE62-0C76F29660C3}"/>
          </ac:spMkLst>
        </pc:spChg>
      </pc:sldChg>
      <pc:sldChg chg="del">
        <pc:chgData name="Fiston Bahati 410072" userId="S::fiston.bahati.410072@stratusvideo.com::360b1785-1453-4e07-9fa8-dc53ed8ed85d" providerId="AD" clId="Web-{85E8DD0A-7D05-C9CC-78C9-C58701C12BBE}" dt="2025-06-28T03:45:11.395" v="624"/>
        <pc:sldMkLst>
          <pc:docMk/>
          <pc:sldMk cId="2928101718" sldId="263"/>
        </pc:sldMkLst>
      </pc:sldChg>
      <pc:sldChg chg="modSp">
        <pc:chgData name="Fiston Bahati 410072" userId="S::fiston.bahati.410072@stratusvideo.com::360b1785-1453-4e07-9fa8-dc53ed8ed85d" providerId="AD" clId="Web-{85E8DD0A-7D05-C9CC-78C9-C58701C12BBE}" dt="2025-06-28T03:49:22.045" v="658" actId="20577"/>
        <pc:sldMkLst>
          <pc:docMk/>
          <pc:sldMk cId="1439723615" sldId="266"/>
        </pc:sldMkLst>
        <pc:spChg chg="mod">
          <ac:chgData name="Fiston Bahati 410072" userId="S::fiston.bahati.410072@stratusvideo.com::360b1785-1453-4e07-9fa8-dc53ed8ed85d" providerId="AD" clId="Web-{85E8DD0A-7D05-C9CC-78C9-C58701C12BBE}" dt="2025-06-28T03:49:22.045" v="658" actId="20577"/>
          <ac:spMkLst>
            <pc:docMk/>
            <pc:sldMk cId="1439723615" sldId="266"/>
            <ac:spMk id="7" creationId="{FADDAB32-E602-42AB-85E5-81A683738955}"/>
          </ac:spMkLst>
        </pc:spChg>
      </pc:sldChg>
      <pc:sldChg chg="delSp modSp">
        <pc:chgData name="Fiston Bahati 410072" userId="S::fiston.bahati.410072@stratusvideo.com::360b1785-1453-4e07-9fa8-dc53ed8ed85d" providerId="AD" clId="Web-{85E8DD0A-7D05-C9CC-78C9-C58701C12BBE}" dt="2025-06-28T03:45:04.114" v="623" actId="1076"/>
        <pc:sldMkLst>
          <pc:docMk/>
          <pc:sldMk cId="3223295278" sldId="267"/>
        </pc:sldMkLst>
        <pc:spChg chg="mod">
          <ac:chgData name="Fiston Bahati 410072" userId="S::fiston.bahati.410072@stratusvideo.com::360b1785-1453-4e07-9fa8-dc53ed8ed85d" providerId="AD" clId="Web-{85E8DD0A-7D05-C9CC-78C9-C58701C12BBE}" dt="2025-06-28T03:45:04.114" v="623" actId="1076"/>
          <ac:spMkLst>
            <pc:docMk/>
            <pc:sldMk cId="3223295278" sldId="267"/>
            <ac:spMk id="2" creationId="{B172EA2D-E59D-8C8D-A347-53C9A15C777B}"/>
          </ac:spMkLst>
        </pc:spChg>
        <pc:spChg chg="del">
          <ac:chgData name="Fiston Bahati 410072" userId="S::fiston.bahati.410072@stratusvideo.com::360b1785-1453-4e07-9fa8-dc53ed8ed85d" providerId="AD" clId="Web-{85E8DD0A-7D05-C9CC-78C9-C58701C12BBE}" dt="2025-06-28T03:44:20.722" v="618"/>
          <ac:spMkLst>
            <pc:docMk/>
            <pc:sldMk cId="3223295278" sldId="267"/>
            <ac:spMk id="3" creationId="{5AB31957-458C-9BF8-5E04-ED9FAF2334FF}"/>
          </ac:spMkLst>
        </pc:spChg>
      </pc:sldChg>
      <pc:sldChg chg="delSp modSp">
        <pc:chgData name="Fiston Bahati 410072" userId="S::fiston.bahati.410072@stratusvideo.com::360b1785-1453-4e07-9fa8-dc53ed8ed85d" providerId="AD" clId="Web-{85E8DD0A-7D05-C9CC-78C9-C58701C12BBE}" dt="2025-06-28T03:46:17.070" v="629" actId="1076"/>
        <pc:sldMkLst>
          <pc:docMk/>
          <pc:sldMk cId="3942293851" sldId="268"/>
        </pc:sldMkLst>
        <pc:spChg chg="mod">
          <ac:chgData name="Fiston Bahati 410072" userId="S::fiston.bahati.410072@stratusvideo.com::360b1785-1453-4e07-9fa8-dc53ed8ed85d" providerId="AD" clId="Web-{85E8DD0A-7D05-C9CC-78C9-C58701C12BBE}" dt="2025-06-28T03:46:17.070" v="629" actId="1076"/>
          <ac:spMkLst>
            <pc:docMk/>
            <pc:sldMk cId="3942293851" sldId="268"/>
            <ac:spMk id="2" creationId="{5F155121-BE03-AC31-3040-3574197A6561}"/>
          </ac:spMkLst>
        </pc:spChg>
        <pc:spChg chg="del">
          <ac:chgData name="Fiston Bahati 410072" userId="S::fiston.bahati.410072@stratusvideo.com::360b1785-1453-4e07-9fa8-dc53ed8ed85d" providerId="AD" clId="Web-{85E8DD0A-7D05-C9CC-78C9-C58701C12BBE}" dt="2025-06-28T03:45:54.725" v="625"/>
          <ac:spMkLst>
            <pc:docMk/>
            <pc:sldMk cId="3942293851" sldId="268"/>
            <ac:spMk id="3" creationId="{F09D9FF0-7EA1-3205-DF22-51537643FA3A}"/>
          </ac:spMkLst>
        </pc:spChg>
      </pc:sldChg>
      <pc:sldChg chg="del">
        <pc:chgData name="Fiston Bahati 410072" userId="S::fiston.bahati.410072@stratusvideo.com::360b1785-1453-4e07-9fa8-dc53ed8ed85d" providerId="AD" clId="Web-{85E8DD0A-7D05-C9CC-78C9-C58701C12BBE}" dt="2025-06-28T03:46:24.476" v="630"/>
        <pc:sldMkLst>
          <pc:docMk/>
          <pc:sldMk cId="4074009769" sldId="269"/>
        </pc:sldMkLst>
      </pc:sldChg>
      <pc:sldChg chg="delSp modSp">
        <pc:chgData name="Fiston Bahati 410072" userId="S::fiston.bahati.410072@stratusvideo.com::360b1785-1453-4e07-9fa8-dc53ed8ed85d" providerId="AD" clId="Web-{85E8DD0A-7D05-C9CC-78C9-C58701C12BBE}" dt="2025-06-28T03:47:16.916" v="635" actId="1076"/>
        <pc:sldMkLst>
          <pc:docMk/>
          <pc:sldMk cId="4151236263" sldId="274"/>
        </pc:sldMkLst>
        <pc:spChg chg="mod">
          <ac:chgData name="Fiston Bahati 410072" userId="S::fiston.bahati.410072@stratusvideo.com::360b1785-1453-4e07-9fa8-dc53ed8ed85d" providerId="AD" clId="Web-{85E8DD0A-7D05-C9CC-78C9-C58701C12BBE}" dt="2025-06-28T03:47:16.916" v="635" actId="1076"/>
          <ac:spMkLst>
            <pc:docMk/>
            <pc:sldMk cId="4151236263" sldId="274"/>
            <ac:spMk id="2" creationId="{9F4DC3FA-5BF7-F58C-C798-ABD528591A37}"/>
          </ac:spMkLst>
        </pc:spChg>
        <pc:spChg chg="del">
          <ac:chgData name="Fiston Bahati 410072" userId="S::fiston.bahati.410072@stratusvideo.com::360b1785-1453-4e07-9fa8-dc53ed8ed85d" providerId="AD" clId="Web-{85E8DD0A-7D05-C9CC-78C9-C58701C12BBE}" dt="2025-06-28T03:46:43.352" v="631"/>
          <ac:spMkLst>
            <pc:docMk/>
            <pc:sldMk cId="4151236263" sldId="274"/>
            <ac:spMk id="3" creationId="{BE6F26DB-6105-405E-D797-19F8D6DB2246}"/>
          </ac:spMkLst>
        </pc:spChg>
      </pc:sldChg>
      <pc:sldChg chg="del">
        <pc:chgData name="Fiston Bahati 410072" userId="S::fiston.bahati.410072@stratusvideo.com::360b1785-1453-4e07-9fa8-dc53ed8ed85d" providerId="AD" clId="Web-{85E8DD0A-7D05-C9CC-78C9-C58701C12BBE}" dt="2025-06-28T03:47:22.135" v="636"/>
        <pc:sldMkLst>
          <pc:docMk/>
          <pc:sldMk cId="4111373645" sldId="275"/>
        </pc:sldMkLst>
      </pc:sldChg>
      <pc:sldChg chg="delSp modSp">
        <pc:chgData name="Fiston Bahati 410072" userId="S::fiston.bahati.410072@stratusvideo.com::360b1785-1453-4e07-9fa8-dc53ed8ed85d" providerId="AD" clId="Web-{85E8DD0A-7D05-C9CC-78C9-C58701C12BBE}" dt="2025-06-28T03:50:18.938" v="663" actId="1076"/>
        <pc:sldMkLst>
          <pc:docMk/>
          <pc:sldMk cId="291503422" sldId="280"/>
        </pc:sldMkLst>
        <pc:spChg chg="mod">
          <ac:chgData name="Fiston Bahati 410072" userId="S::fiston.bahati.410072@stratusvideo.com::360b1785-1453-4e07-9fa8-dc53ed8ed85d" providerId="AD" clId="Web-{85E8DD0A-7D05-C9CC-78C9-C58701C12BBE}" dt="2025-06-28T03:50:18.938" v="663" actId="1076"/>
          <ac:spMkLst>
            <pc:docMk/>
            <pc:sldMk cId="291503422" sldId="280"/>
            <ac:spMk id="2" creationId="{F3FE1DDA-1FAA-7657-7AAA-F74BC8CC9291}"/>
          </ac:spMkLst>
        </pc:spChg>
        <pc:spChg chg="del">
          <ac:chgData name="Fiston Bahati 410072" userId="S::fiston.bahati.410072@stratusvideo.com::360b1785-1453-4e07-9fa8-dc53ed8ed85d" providerId="AD" clId="Web-{85E8DD0A-7D05-C9CC-78C9-C58701C12BBE}" dt="2025-06-28T03:49:54.671" v="659"/>
          <ac:spMkLst>
            <pc:docMk/>
            <pc:sldMk cId="291503422" sldId="280"/>
            <ac:spMk id="3" creationId="{D7EB493D-E76D-6063-28A0-D610DC4EE46D}"/>
          </ac:spMkLst>
        </pc:spChg>
      </pc:sldChg>
      <pc:sldChg chg="del">
        <pc:chgData name="Fiston Bahati 410072" userId="S::fiston.bahati.410072@stratusvideo.com::360b1785-1453-4e07-9fa8-dc53ed8ed85d" providerId="AD" clId="Web-{85E8DD0A-7D05-C9CC-78C9-C58701C12BBE}" dt="2025-06-28T03:50:27.454" v="664"/>
        <pc:sldMkLst>
          <pc:docMk/>
          <pc:sldMk cId="1594321065" sldId="281"/>
        </pc:sldMkLst>
      </pc:sldChg>
      <pc:sldChg chg="modSp">
        <pc:chgData name="Fiston Bahati 410072" userId="S::fiston.bahati.410072@stratusvideo.com::360b1785-1453-4e07-9fa8-dc53ed8ed85d" providerId="AD" clId="Web-{85E8DD0A-7D05-C9CC-78C9-C58701C12BBE}" dt="2025-06-28T05:01:39.640" v="1262" actId="20577"/>
        <pc:sldMkLst>
          <pc:docMk/>
          <pc:sldMk cId="2134685107" sldId="286"/>
        </pc:sldMkLst>
        <pc:spChg chg="mod">
          <ac:chgData name="Fiston Bahati 410072" userId="S::fiston.bahati.410072@stratusvideo.com::360b1785-1453-4e07-9fa8-dc53ed8ed85d" providerId="AD" clId="Web-{85E8DD0A-7D05-C9CC-78C9-C58701C12BBE}" dt="2025-06-28T03:51:50.426" v="675" actId="1076"/>
          <ac:spMkLst>
            <pc:docMk/>
            <pc:sldMk cId="2134685107" sldId="286"/>
            <ac:spMk id="2" creationId="{1FD7EEE5-0551-A3F5-F3ED-775EBE5F41CE}"/>
          </ac:spMkLst>
        </pc:spChg>
        <pc:spChg chg="mod">
          <ac:chgData name="Fiston Bahati 410072" userId="S::fiston.bahati.410072@stratusvideo.com::360b1785-1453-4e07-9fa8-dc53ed8ed85d" providerId="AD" clId="Web-{85E8DD0A-7D05-C9CC-78C9-C58701C12BBE}" dt="2025-06-28T05:01:39.640" v="1262" actId="20577"/>
          <ac:spMkLst>
            <pc:docMk/>
            <pc:sldMk cId="2134685107" sldId="286"/>
            <ac:spMk id="3" creationId="{3FA62984-CC46-E54B-135A-C1363AEA4748}"/>
          </ac:spMkLst>
        </pc:spChg>
      </pc:sldChg>
      <pc:sldChg chg="delSp modSp new">
        <pc:chgData name="Fiston Bahati 410072" userId="S::fiston.bahati.410072@stratusvideo.com::360b1785-1453-4e07-9fa8-dc53ed8ed85d" providerId="AD" clId="Web-{85E8DD0A-7D05-C9CC-78C9-C58701C12BBE}" dt="2025-06-28T03:43:22.641" v="617"/>
        <pc:sldMkLst>
          <pc:docMk/>
          <pc:sldMk cId="3081856692" sldId="287"/>
        </pc:sldMkLst>
        <pc:spChg chg="mod">
          <ac:chgData name="Fiston Bahati 410072" userId="S::fiston.bahati.410072@stratusvideo.com::360b1785-1453-4e07-9fa8-dc53ed8ed85d" providerId="AD" clId="Web-{85E8DD0A-7D05-C9CC-78C9-C58701C12BBE}" dt="2025-06-28T03:36:25.626" v="539" actId="20577"/>
          <ac:spMkLst>
            <pc:docMk/>
            <pc:sldMk cId="3081856692" sldId="287"/>
            <ac:spMk id="2" creationId="{1990CB03-4BB6-B595-FB13-DC990362D26D}"/>
          </ac:spMkLst>
        </pc:spChg>
        <pc:spChg chg="del">
          <ac:chgData name="Fiston Bahati 410072" userId="S::fiston.bahati.410072@stratusvideo.com::360b1785-1453-4e07-9fa8-dc53ed8ed85d" providerId="AD" clId="Web-{85E8DD0A-7D05-C9CC-78C9-C58701C12BBE}" dt="2025-06-28T03:43:22.641" v="617"/>
          <ac:spMkLst>
            <pc:docMk/>
            <pc:sldMk cId="3081856692" sldId="287"/>
            <ac:spMk id="3" creationId="{096143D1-D1B1-5E95-EB5B-4916C7E31196}"/>
          </ac:spMkLst>
        </pc:spChg>
      </pc:sldChg>
      <pc:sldChg chg="delSp modSp new">
        <pc:chgData name="Fiston Bahati 410072" userId="S::fiston.bahati.410072@stratusvideo.com::360b1785-1453-4e07-9fa8-dc53ed8ed85d" providerId="AD" clId="Web-{85E8DD0A-7D05-C9CC-78C9-C58701C12BBE}" dt="2025-06-28T04:00:52.820" v="733" actId="20577"/>
        <pc:sldMkLst>
          <pc:docMk/>
          <pc:sldMk cId="1737218300" sldId="288"/>
        </pc:sldMkLst>
        <pc:spChg chg="del mod">
          <ac:chgData name="Fiston Bahati 410072" userId="S::fiston.bahati.410072@stratusvideo.com::360b1785-1453-4e07-9fa8-dc53ed8ed85d" providerId="AD" clId="Web-{85E8DD0A-7D05-C9CC-78C9-C58701C12BBE}" dt="2025-06-28T03:57:35.579" v="684"/>
          <ac:spMkLst>
            <pc:docMk/>
            <pc:sldMk cId="1737218300" sldId="288"/>
            <ac:spMk id="2" creationId="{8B35E556-20B5-05BF-D40B-B8A329AD4655}"/>
          </ac:spMkLst>
        </pc:spChg>
        <pc:spChg chg="mod">
          <ac:chgData name="Fiston Bahati 410072" userId="S::fiston.bahati.410072@stratusvideo.com::360b1785-1453-4e07-9fa8-dc53ed8ed85d" providerId="AD" clId="Web-{85E8DD0A-7D05-C9CC-78C9-C58701C12BBE}" dt="2025-06-28T04:00:52.820" v="733" actId="20577"/>
          <ac:spMkLst>
            <pc:docMk/>
            <pc:sldMk cId="1737218300" sldId="288"/>
            <ac:spMk id="3" creationId="{4343FB71-1B02-06B2-9A3A-90A0A330F4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1799-E9C0-ED88-1C0F-376EB62229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D185F-343E-1F7C-B876-B11CFF25E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CD41F5-5C0F-31B9-68BE-EE9319A478F2}"/>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5" name="Footer Placeholder 4">
            <a:extLst>
              <a:ext uri="{FF2B5EF4-FFF2-40B4-BE49-F238E27FC236}">
                <a16:creationId xmlns:a16="http://schemas.microsoft.com/office/drawing/2014/main" id="{AC7D99A6-E7D7-9E9C-8487-E5288B741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F23EE-257E-7489-5D50-9B8E0E3FED69}"/>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189316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9C72-1D82-F24B-4697-621AA86454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670D73-6035-6742-5755-64EB76CD14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B07D3-DA69-6BE6-12D1-48EAFDC0C78A}"/>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5" name="Footer Placeholder 4">
            <a:extLst>
              <a:ext uri="{FF2B5EF4-FFF2-40B4-BE49-F238E27FC236}">
                <a16:creationId xmlns:a16="http://schemas.microsoft.com/office/drawing/2014/main" id="{64949A57-F070-036B-6C40-C85F55B3D5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2468E-4265-3E70-D6F4-3CB2846C5735}"/>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307578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F61A0F-311F-8DC2-AD9C-577917E91B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F1782D-F281-3D62-FDCD-728356024D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A61C8-CBC6-D3CC-63BB-AC31853FD844}"/>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5" name="Footer Placeholder 4">
            <a:extLst>
              <a:ext uri="{FF2B5EF4-FFF2-40B4-BE49-F238E27FC236}">
                <a16:creationId xmlns:a16="http://schemas.microsoft.com/office/drawing/2014/main" id="{D91E4D37-2D89-BE54-BF43-54C2B70C6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E00B87-2042-C180-FF76-05B16DEFBECB}"/>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388498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6/27/2025</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6/27/2025</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9E157-750B-A1FF-F07D-E03A21F60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3CEC96-87FF-714A-AC14-097FFBA2A5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26AA5-4F23-99EB-E906-7F25D464800D}"/>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5" name="Footer Placeholder 4">
            <a:extLst>
              <a:ext uri="{FF2B5EF4-FFF2-40B4-BE49-F238E27FC236}">
                <a16:creationId xmlns:a16="http://schemas.microsoft.com/office/drawing/2014/main" id="{CCAC6CEB-3F90-F72C-2951-713202A86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C85D3-62FB-33DB-4C84-D658D7D75D5B}"/>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111157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44CAF-6A21-318B-B7A9-69E45B66B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536793-2066-240F-D3DF-F63C5B79388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1656CC-EE5D-3AC4-F464-38DACB909553}"/>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5" name="Footer Placeholder 4">
            <a:extLst>
              <a:ext uri="{FF2B5EF4-FFF2-40B4-BE49-F238E27FC236}">
                <a16:creationId xmlns:a16="http://schemas.microsoft.com/office/drawing/2014/main" id="{6C10A910-3D21-CE58-DD10-CA6A7FC8F0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42EE7-E2A7-C67D-FE4C-144B21B17713}"/>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2327546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F5B0-D1AF-159F-4E8E-FE82C340D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F118D-3870-339C-E1CA-C49654ADB9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760BA2-A7FD-07DC-0687-A6F6DD83A5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C38610-99EA-3D60-1C3A-05C25B09E4BC}"/>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6" name="Footer Placeholder 5">
            <a:extLst>
              <a:ext uri="{FF2B5EF4-FFF2-40B4-BE49-F238E27FC236}">
                <a16:creationId xmlns:a16="http://schemas.microsoft.com/office/drawing/2014/main" id="{FA90FB3B-F9AD-9C5C-446C-5363A35F8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6A644-36FE-470B-9CC4-3F25E91EE107}"/>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338702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E0A9-2121-624C-43EB-E1B46299F5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F11B6B-9ABB-EECB-88D7-8FCE45F1F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B6E8D7-2A12-020E-C5C6-0FE8A88821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36F92-78E9-B00D-9C75-014565081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B9FAD9-98F6-3443-FF5C-11D3BD1DE4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7C7ADB-1BA8-7648-4014-EEEE8E7E9EB9}"/>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8" name="Footer Placeholder 7">
            <a:extLst>
              <a:ext uri="{FF2B5EF4-FFF2-40B4-BE49-F238E27FC236}">
                <a16:creationId xmlns:a16="http://schemas.microsoft.com/office/drawing/2014/main" id="{8BE39C52-0447-63FC-A4FB-0384D617ED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3BFABE-6CBA-2FBD-4005-AC1283E76187}"/>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4046895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A5BD5-CB85-BD34-2F02-C1B58B624E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C0E995-2075-12E7-7914-0F03605EBED5}"/>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4" name="Footer Placeholder 3">
            <a:extLst>
              <a:ext uri="{FF2B5EF4-FFF2-40B4-BE49-F238E27FC236}">
                <a16:creationId xmlns:a16="http://schemas.microsoft.com/office/drawing/2014/main" id="{8DB04E9F-03B5-A5C4-572C-2DFC77B8A0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5436A1-AE51-1FCA-AA98-11B4862C225B}"/>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917305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D11FE8-DD44-A85A-3057-C2714424C6AC}"/>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3" name="Footer Placeholder 2">
            <a:extLst>
              <a:ext uri="{FF2B5EF4-FFF2-40B4-BE49-F238E27FC236}">
                <a16:creationId xmlns:a16="http://schemas.microsoft.com/office/drawing/2014/main" id="{5FD5E636-60A8-2586-9CE5-8366034FB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BE413F-5B84-9FCD-BC48-D6E1A4A6796D}"/>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373897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1C8B3-EC81-502F-2B0F-0F983B410A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6C6C1D-260C-759F-787D-7A2F488C4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D61D6D-776F-5602-1849-30E8EEA47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501D7-6004-24E1-2FAF-961C090FD3F2}"/>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6" name="Footer Placeholder 5">
            <a:extLst>
              <a:ext uri="{FF2B5EF4-FFF2-40B4-BE49-F238E27FC236}">
                <a16:creationId xmlns:a16="http://schemas.microsoft.com/office/drawing/2014/main" id="{8C88FD91-492D-182F-4A19-1F35FE1E7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BD24C4-AF48-F8F0-B151-A3EFA5888B26}"/>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1492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AE1E6-BD20-FB72-1EDA-CCDFDBBEE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939405-6AA4-97DC-C037-41EC5D335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8C369-540F-D398-E84F-228F20A6A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272B73-EE4F-A8E2-317D-A5CB0DEB6B95}"/>
              </a:ext>
            </a:extLst>
          </p:cNvPr>
          <p:cNvSpPr>
            <a:spLocks noGrp="1"/>
          </p:cNvSpPr>
          <p:nvPr>
            <p:ph type="dt" sz="half" idx="10"/>
          </p:nvPr>
        </p:nvSpPr>
        <p:spPr/>
        <p:txBody>
          <a:bodyPr/>
          <a:lstStyle/>
          <a:p>
            <a:fld id="{D8EF4A79-BF7D-42E9-9D43-4D036411191B}" type="datetimeFigureOut">
              <a:rPr lang="en-US" smtClean="0"/>
              <a:t>6/27/2025</a:t>
            </a:fld>
            <a:endParaRPr lang="en-US"/>
          </a:p>
        </p:txBody>
      </p:sp>
      <p:sp>
        <p:nvSpPr>
          <p:cNvPr id="6" name="Footer Placeholder 5">
            <a:extLst>
              <a:ext uri="{FF2B5EF4-FFF2-40B4-BE49-F238E27FC236}">
                <a16:creationId xmlns:a16="http://schemas.microsoft.com/office/drawing/2014/main" id="{89649C67-2F2F-B04A-3F51-7412C9B5FD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EE502-8927-2EC9-F88C-14F81872A3C8}"/>
              </a:ext>
            </a:extLst>
          </p:cNvPr>
          <p:cNvSpPr>
            <a:spLocks noGrp="1"/>
          </p:cNvSpPr>
          <p:nvPr>
            <p:ph type="sldNum" sz="quarter" idx="12"/>
          </p:nvPr>
        </p:nvSpPr>
        <p:spPr/>
        <p:txBody>
          <a:bodyPr/>
          <a:lstStyle/>
          <a:p>
            <a:fld id="{D24734BB-E5DD-476F-A67D-53EE63BC3DA0}" type="slidenum">
              <a:rPr lang="en-US" smtClean="0"/>
              <a:t>‹#›</a:t>
            </a:fld>
            <a:endParaRPr lang="en-US"/>
          </a:p>
        </p:txBody>
      </p:sp>
    </p:spTree>
    <p:extLst>
      <p:ext uri="{BB962C8B-B14F-4D97-AF65-F5344CB8AC3E}">
        <p14:creationId xmlns:p14="http://schemas.microsoft.com/office/powerpoint/2010/main" val="353748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FC515-2777-209E-7B5F-3644C2A5E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4FAD9C-3096-78E2-900C-2AEE0B3A87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6B7A-D350-CB64-0AF1-6F13211897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8EF4A79-BF7D-42E9-9D43-4D036411191B}" type="datetimeFigureOut">
              <a:rPr lang="en-US" smtClean="0"/>
              <a:t>6/27/2025</a:t>
            </a:fld>
            <a:endParaRPr lang="en-US"/>
          </a:p>
        </p:txBody>
      </p:sp>
      <p:sp>
        <p:nvSpPr>
          <p:cNvPr id="5" name="Footer Placeholder 4">
            <a:extLst>
              <a:ext uri="{FF2B5EF4-FFF2-40B4-BE49-F238E27FC236}">
                <a16:creationId xmlns:a16="http://schemas.microsoft.com/office/drawing/2014/main" id="{E3EA41EE-04C1-4AFD-1992-B15BDE9D23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A868457-0EAF-7868-00FE-7833F9D26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24734BB-E5DD-476F-A67D-53EE63BC3DA0}" type="slidenum">
              <a:rPr lang="en-US" smtClean="0"/>
              <a:t>‹#›</a:t>
            </a:fld>
            <a:endParaRPr lang="en-US"/>
          </a:p>
        </p:txBody>
      </p:sp>
    </p:spTree>
    <p:extLst>
      <p:ext uri="{BB962C8B-B14F-4D97-AF65-F5344CB8AC3E}">
        <p14:creationId xmlns:p14="http://schemas.microsoft.com/office/powerpoint/2010/main" val="2357480917"/>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55" r:id="rId7"/>
    <p:sldLayoutId id="2147483656" r:id="rId8"/>
    <p:sldLayoutId id="2147483662"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6/27/2025</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57"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F5D33-E649-5AF7-2032-B8996DD0320A}"/>
              </a:ext>
            </a:extLst>
          </p:cNvPr>
          <p:cNvSpPr>
            <a:spLocks noGrp="1"/>
          </p:cNvSpPr>
          <p:nvPr>
            <p:ph type="ctrTitle"/>
          </p:nvPr>
        </p:nvSpPr>
        <p:spPr>
          <a:xfrm>
            <a:off x="1433015" y="-3577"/>
            <a:ext cx="9144000" cy="1011451"/>
          </a:xfrm>
        </p:spPr>
        <p:txBody>
          <a:bodyPr/>
          <a:lstStyle/>
          <a:p>
            <a:r>
              <a:rPr lang="en-US" dirty="0"/>
              <a:t>FINAL PROJECT</a:t>
            </a:r>
          </a:p>
        </p:txBody>
      </p:sp>
      <p:sp>
        <p:nvSpPr>
          <p:cNvPr id="3" name="Subtitle 2">
            <a:extLst>
              <a:ext uri="{FF2B5EF4-FFF2-40B4-BE49-F238E27FC236}">
                <a16:creationId xmlns:a16="http://schemas.microsoft.com/office/drawing/2014/main" id="{7C8F90E4-706A-0437-CAEC-0B1F291211A3}"/>
              </a:ext>
            </a:extLst>
          </p:cNvPr>
          <p:cNvSpPr>
            <a:spLocks noGrp="1"/>
          </p:cNvSpPr>
          <p:nvPr>
            <p:ph type="subTitle" idx="1"/>
          </p:nvPr>
        </p:nvSpPr>
        <p:spPr>
          <a:xfrm>
            <a:off x="443553" y="826994"/>
            <a:ext cx="11623342" cy="5841074"/>
          </a:xfrm>
        </p:spPr>
        <p:txBody>
          <a:bodyPr vert="horz" lIns="91440" tIns="45720" rIns="91440" bIns="45720" rtlCol="0" anchor="t">
            <a:normAutofit fontScale="92500" lnSpcReduction="20000"/>
          </a:bodyPr>
          <a:lstStyle/>
          <a:p>
            <a:pPr indent="-228600">
              <a:lnSpc>
                <a:spcPct val="114999"/>
              </a:lnSpc>
              <a:spcAft>
                <a:spcPts val="800"/>
              </a:spcAft>
            </a:pPr>
            <a:endParaRPr lang="en-US" sz="3000" b="1" dirty="0">
              <a:latin typeface="Times New Roman"/>
              <a:cs typeface="Times New Roman"/>
            </a:endParaRPr>
          </a:p>
          <a:p>
            <a:pPr indent="-228600">
              <a:lnSpc>
                <a:spcPct val="114999"/>
              </a:lnSpc>
              <a:spcAft>
                <a:spcPts val="800"/>
              </a:spcAft>
            </a:pPr>
            <a:r>
              <a:rPr lang="en-US" sz="3000" b="1" dirty="0" err="1">
                <a:latin typeface="Times New Roman"/>
                <a:cs typeface="Times New Roman"/>
              </a:rPr>
              <a:t>Fiston</a:t>
            </a:r>
            <a:r>
              <a:rPr lang="en-US" sz="3000" b="1" dirty="0">
                <a:latin typeface="Times New Roman"/>
                <a:cs typeface="Times New Roman"/>
              </a:rPr>
              <a:t> </a:t>
            </a:r>
            <a:r>
              <a:rPr lang="en-US" sz="3000" b="1" dirty="0" err="1">
                <a:latin typeface="Times New Roman"/>
                <a:cs typeface="Times New Roman"/>
              </a:rPr>
              <a:t>Kadetwa</a:t>
            </a:r>
            <a:r>
              <a:rPr lang="en-US" sz="3000" b="1" dirty="0">
                <a:latin typeface="Times New Roman"/>
                <a:cs typeface="Times New Roman"/>
              </a:rPr>
              <a:t> BAHATI</a:t>
            </a:r>
            <a:endParaRPr lang="en-US" sz="3000" dirty="0">
              <a:latin typeface="Times New Roman"/>
              <a:cs typeface="Times New Roman"/>
            </a:endParaRPr>
          </a:p>
          <a:p>
            <a:pPr indent="-228600">
              <a:lnSpc>
                <a:spcPct val="114999"/>
              </a:lnSpc>
              <a:spcAft>
                <a:spcPts val="800"/>
              </a:spcAft>
            </a:pPr>
            <a:endParaRPr lang="en-US" sz="3000" b="1" dirty="0">
              <a:latin typeface="Times New Roman"/>
              <a:cs typeface="Times New Roman"/>
            </a:endParaRPr>
          </a:p>
          <a:p>
            <a:pPr indent="-228600">
              <a:lnSpc>
                <a:spcPct val="114999"/>
              </a:lnSpc>
              <a:spcAft>
                <a:spcPts val="800"/>
              </a:spcAft>
            </a:pPr>
            <a:r>
              <a:rPr lang="en-US" sz="3000" b="1" dirty="0">
                <a:latin typeface="Times New Roman"/>
                <a:cs typeface="Times New Roman"/>
              </a:rPr>
              <a:t>Information Technology and Networking/Cyber Security, DeVry University</a:t>
            </a:r>
            <a:endParaRPr lang="en-US" sz="3000">
              <a:latin typeface="Times New Roman"/>
              <a:cs typeface="Times New Roman"/>
            </a:endParaRPr>
          </a:p>
          <a:p>
            <a:endParaRPr lang="en-US" sz="3200" b="1" dirty="0">
              <a:latin typeface="Times New Roman"/>
              <a:ea typeface="Calibri"/>
              <a:cs typeface="Calibri"/>
            </a:endParaRPr>
          </a:p>
          <a:p>
            <a:r>
              <a:rPr lang="en-US" sz="3200" b="1" dirty="0">
                <a:latin typeface="Times New Roman"/>
                <a:ea typeface="Calibri"/>
                <a:cs typeface="Calibri"/>
              </a:rPr>
              <a:t>SEC290</a:t>
            </a:r>
            <a:endParaRPr lang="en-US" dirty="0"/>
          </a:p>
          <a:p>
            <a:r>
              <a:rPr lang="en-US" sz="3200" b="1" dirty="0">
                <a:latin typeface="Times New Roman"/>
                <a:ea typeface="Calibri"/>
                <a:cs typeface="Calibri"/>
              </a:rPr>
              <a:t>Fundamentals of Infrastructure Security</a:t>
            </a:r>
          </a:p>
          <a:p>
            <a:pPr indent="-228600">
              <a:lnSpc>
                <a:spcPct val="114999"/>
              </a:lnSpc>
              <a:spcAft>
                <a:spcPts val="800"/>
              </a:spcAft>
            </a:pPr>
            <a:endParaRPr lang="en-US" sz="3000" b="1" dirty="0">
              <a:latin typeface="Times New Roman"/>
              <a:cs typeface="Times New Roman"/>
            </a:endParaRPr>
          </a:p>
          <a:p>
            <a:pPr indent="-228600">
              <a:lnSpc>
                <a:spcPct val="114999"/>
              </a:lnSpc>
              <a:spcAft>
                <a:spcPts val="800"/>
              </a:spcAft>
            </a:pPr>
            <a:r>
              <a:rPr lang="en-US" sz="3000" b="1" dirty="0">
                <a:latin typeface="Times New Roman"/>
                <a:cs typeface="Times New Roman"/>
              </a:rPr>
              <a:t>                                                   Professor Jacob Mack</a:t>
            </a:r>
          </a:p>
          <a:p>
            <a:pPr marL="1085850" lvl="3">
              <a:lnSpc>
                <a:spcPct val="114999"/>
              </a:lnSpc>
              <a:spcAft>
                <a:spcPts val="800"/>
              </a:spcAft>
            </a:pPr>
            <a:r>
              <a:rPr lang="en-US" sz="2200" b="1" dirty="0">
                <a:latin typeface="Times New Roman"/>
                <a:cs typeface="Times New Roman"/>
              </a:rPr>
              <a:t>                                                                                      June 27, 2025</a:t>
            </a:r>
            <a:endParaRPr lang="en-US" sz="2200"/>
          </a:p>
          <a:p>
            <a:endParaRPr lang="en-US" dirty="0"/>
          </a:p>
        </p:txBody>
      </p:sp>
    </p:spTree>
    <p:extLst>
      <p:ext uri="{BB962C8B-B14F-4D97-AF65-F5344CB8AC3E}">
        <p14:creationId xmlns:p14="http://schemas.microsoft.com/office/powerpoint/2010/main" val="3762602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2EA2D-E59D-8C8D-A347-53C9A15C777B}"/>
              </a:ext>
            </a:extLst>
          </p:cNvPr>
          <p:cNvSpPr>
            <a:spLocks noGrp="1"/>
          </p:cNvSpPr>
          <p:nvPr>
            <p:ph type="ctrTitle"/>
          </p:nvPr>
        </p:nvSpPr>
        <p:spPr>
          <a:xfrm>
            <a:off x="1307910" y="2236930"/>
            <a:ext cx="9144000" cy="2387600"/>
          </a:xfrm>
        </p:spPr>
        <p:txBody>
          <a:bodyPr/>
          <a:lstStyle/>
          <a:p>
            <a:r>
              <a:rPr lang="en-US" sz="4000" dirty="0">
                <a:latin typeface="Times New Roman"/>
                <a:ea typeface="Calibri"/>
                <a:cs typeface="Calibri"/>
              </a:rPr>
              <a:t>Open SSL</a:t>
            </a:r>
          </a:p>
          <a:p>
            <a:endParaRPr lang="en-US" dirty="0">
              <a:ea typeface="Calibri Light"/>
              <a:cs typeface="Calibri Light"/>
            </a:endParaRPr>
          </a:p>
        </p:txBody>
      </p:sp>
    </p:spTree>
    <p:extLst>
      <p:ext uri="{BB962C8B-B14F-4D97-AF65-F5344CB8AC3E}">
        <p14:creationId xmlns:p14="http://schemas.microsoft.com/office/powerpoint/2010/main" val="322329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91947"/>
            <a:ext cx="2739435" cy="2203412"/>
          </a:xfrm>
        </p:spPr>
        <p:txBody>
          <a:bodyPr>
            <a:normAutofit fontScale="90000"/>
          </a:bodyPr>
          <a:lstStyle/>
          <a:p>
            <a:r>
              <a:rPr lang="en-US" sz="4400" dirty="0"/>
              <a:t>Creating and testing an SSL/TLS file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3330762"/>
            <a:ext cx="2739435" cy="2688559"/>
          </a:xfrm>
        </p:spPr>
        <p:txBody>
          <a:bodyPr/>
          <a:lstStyle/>
          <a:p>
            <a:r>
              <a:rPr lang="en-US" sz="2000" dirty="0"/>
              <a:t>Take a screenshot of the output in Step 20.</a:t>
            </a:r>
          </a:p>
          <a:p>
            <a:r>
              <a:rPr lang="en-US" sz="2000" dirty="0"/>
              <a:t>It should show the GET request in the Info column.</a:t>
            </a:r>
            <a:endParaRPr lang="en-US" dirty="0"/>
          </a:p>
        </p:txBody>
      </p:sp>
      <p:pic>
        <p:nvPicPr>
          <p:cNvPr id="3" name="Picture 2" descr="A computer screen shot of a computer&#10;&#10;AI-generated content may be incorrect.">
            <a:extLst>
              <a:ext uri="{FF2B5EF4-FFF2-40B4-BE49-F238E27FC236}">
                <a16:creationId xmlns:a16="http://schemas.microsoft.com/office/drawing/2014/main" id="{E02CEB0D-21F4-53EC-F8ED-3B1FF87BADAE}"/>
              </a:ext>
            </a:extLst>
          </p:cNvPr>
          <p:cNvPicPr>
            <a:picLocks noChangeAspect="1"/>
          </p:cNvPicPr>
          <p:nvPr/>
        </p:nvPicPr>
        <p:blipFill>
          <a:blip r:embed="rId2"/>
          <a:srcRect l="19027" t="2455" r="19459" b="1042"/>
          <a:stretch>
            <a:fillRect/>
          </a:stretch>
        </p:blipFill>
        <p:spPr>
          <a:xfrm>
            <a:off x="4116778" y="649493"/>
            <a:ext cx="7178493" cy="5844122"/>
          </a:xfrm>
          <a:prstGeom prst="rect">
            <a:avLst/>
          </a:prstGeom>
        </p:spPr>
      </p:pic>
    </p:spTree>
    <p:extLst>
      <p:ext uri="{BB962C8B-B14F-4D97-AF65-F5344CB8AC3E}">
        <p14:creationId xmlns:p14="http://schemas.microsoft.com/office/powerpoint/2010/main" val="42493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4" y="891947"/>
            <a:ext cx="2739435" cy="2203412"/>
          </a:xfrm>
        </p:spPr>
        <p:txBody>
          <a:bodyPr>
            <a:normAutofit fontScale="90000"/>
          </a:bodyPr>
          <a:lstStyle/>
          <a:p>
            <a:r>
              <a:rPr lang="en-US" sz="4400" dirty="0"/>
              <a:t>Creating and testing an SSL/TLS file cont’d</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4" y="3330762"/>
            <a:ext cx="2739435" cy="2688559"/>
          </a:xfrm>
        </p:spPr>
        <p:txBody>
          <a:bodyPr/>
          <a:lstStyle/>
          <a:p>
            <a:r>
              <a:rPr lang="en-US" sz="2000" dirty="0"/>
              <a:t>Take a screenshot of the output in </a:t>
            </a:r>
            <a:r>
              <a:rPr lang="en-US" sz="2000"/>
              <a:t>Step 22.</a:t>
            </a:r>
            <a:endParaRPr lang="en-US" sz="2000" dirty="0"/>
          </a:p>
          <a:p>
            <a:r>
              <a:rPr lang="en-US" sz="2000" dirty="0"/>
              <a:t>It should show the decrypted SSL stream.</a:t>
            </a:r>
            <a:endParaRPr lang="en-US" dirty="0"/>
          </a:p>
        </p:txBody>
      </p:sp>
      <p:pic>
        <p:nvPicPr>
          <p:cNvPr id="3" name="Picture 2" descr="A computer screen with a computer screen&#10;&#10;AI-generated content may be incorrect.">
            <a:extLst>
              <a:ext uri="{FF2B5EF4-FFF2-40B4-BE49-F238E27FC236}">
                <a16:creationId xmlns:a16="http://schemas.microsoft.com/office/drawing/2014/main" id="{ECAEE4F5-20EF-FF00-2AEC-BA99BFD70416}"/>
              </a:ext>
            </a:extLst>
          </p:cNvPr>
          <p:cNvPicPr>
            <a:picLocks noChangeAspect="1"/>
          </p:cNvPicPr>
          <p:nvPr/>
        </p:nvPicPr>
        <p:blipFill>
          <a:blip r:embed="rId2"/>
          <a:srcRect l="18112" t="4569" r="20135" b="-1230"/>
          <a:stretch>
            <a:fillRect/>
          </a:stretch>
        </p:blipFill>
        <p:spPr>
          <a:xfrm>
            <a:off x="3879272" y="131279"/>
            <a:ext cx="7673280" cy="6595289"/>
          </a:xfrm>
          <a:prstGeom prst="rect">
            <a:avLst/>
          </a:prstGeom>
        </p:spPr>
      </p:pic>
    </p:spTree>
    <p:extLst>
      <p:ext uri="{BB962C8B-B14F-4D97-AF65-F5344CB8AC3E}">
        <p14:creationId xmlns:p14="http://schemas.microsoft.com/office/powerpoint/2010/main" val="81818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4240" y="685944"/>
            <a:ext cx="8144414" cy="785949"/>
          </a:xfrm>
        </p:spPr>
        <p:txBody>
          <a:bodyPr>
            <a:noAutofit/>
          </a:bodyPr>
          <a:lstStyle/>
          <a:p>
            <a:r>
              <a:rPr lang="en-US" sz="4000" dirty="0"/>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899971" y="2541682"/>
            <a:ext cx="9211713" cy="2479533"/>
          </a:xfrm>
        </p:spPr>
        <p:txBody>
          <a:bodyPr vert="horz" lIns="91440" tIns="45720" rIns="91440" bIns="45720" rtlCol="0" anchor="t">
            <a:normAutofit/>
          </a:bodyPr>
          <a:lstStyle/>
          <a:p>
            <a:r>
              <a:rPr lang="en-US" dirty="0">
                <a:ea typeface="Calibri"/>
                <a:cs typeface="Calibri"/>
              </a:rPr>
              <a:t>DeVry University-SEC 290 V2- Fundamentals of Infrastructures Security- Module 3 project video: Open SSL analysis, Output step 20 </a:t>
            </a:r>
          </a:p>
          <a:p>
            <a:endParaRPr lang="en-US" dirty="0"/>
          </a:p>
          <a:p>
            <a:r>
              <a:rPr lang="en-US" dirty="0"/>
              <a:t>DeVry University-SEC 290 V2- Fundamentals of Infrastructures Security- Module 3 project video: Open SSL analysis, Output step 22</a:t>
            </a:r>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143972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5121-BE03-AC31-3040-3574197A6561}"/>
              </a:ext>
            </a:extLst>
          </p:cNvPr>
          <p:cNvSpPr>
            <a:spLocks noGrp="1"/>
          </p:cNvSpPr>
          <p:nvPr>
            <p:ph type="ctrTitle"/>
          </p:nvPr>
        </p:nvSpPr>
        <p:spPr>
          <a:xfrm>
            <a:off x="1524000" y="2236930"/>
            <a:ext cx="9144000" cy="2387600"/>
          </a:xfrm>
        </p:spPr>
        <p:txBody>
          <a:bodyPr/>
          <a:lstStyle/>
          <a:p>
            <a:r>
              <a:rPr lang="en-US" sz="4000" dirty="0">
                <a:latin typeface="Times New Roman"/>
                <a:ea typeface="Calibri"/>
                <a:cs typeface="Calibri"/>
              </a:rPr>
              <a:t>Snort</a:t>
            </a:r>
          </a:p>
          <a:p>
            <a:endParaRPr lang="en-US" dirty="0">
              <a:ea typeface="Calibri Light"/>
              <a:cs typeface="Calibri Light"/>
            </a:endParaRPr>
          </a:p>
        </p:txBody>
      </p:sp>
    </p:spTree>
    <p:extLst>
      <p:ext uri="{BB962C8B-B14F-4D97-AF65-F5344CB8AC3E}">
        <p14:creationId xmlns:p14="http://schemas.microsoft.com/office/powerpoint/2010/main" val="394229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Testing Snort rules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Take a screenshot of the output in Part 1 Step 17.</a:t>
            </a:r>
          </a:p>
          <a:p>
            <a:pPr indent="-228600">
              <a:buFont typeface="Arial" panose="020B0604020202020204" pitchFamily="34" charset="0"/>
              <a:buChar char="•"/>
            </a:pPr>
            <a:r>
              <a:rPr lang="en-US" sz="2200"/>
              <a:t>It should show the transcript of the XMAS scan alert.</a:t>
            </a:r>
          </a:p>
        </p:txBody>
      </p:sp>
      <p:pic>
        <p:nvPicPr>
          <p:cNvPr id="3" name="Picture 2">
            <a:extLst>
              <a:ext uri="{FF2B5EF4-FFF2-40B4-BE49-F238E27FC236}">
                <a16:creationId xmlns:a16="http://schemas.microsoft.com/office/drawing/2014/main" id="{6CE07D64-3CA7-1C96-AFA4-1252995C0787}"/>
              </a:ext>
            </a:extLst>
          </p:cNvPr>
          <p:cNvPicPr>
            <a:picLocks noChangeAspect="1"/>
          </p:cNvPicPr>
          <p:nvPr/>
        </p:nvPicPr>
        <p:blipFill>
          <a:blip r:embed="rId2"/>
          <a:stretch>
            <a:fillRect/>
          </a:stretch>
        </p:blipFill>
        <p:spPr>
          <a:xfrm>
            <a:off x="3992082" y="1115401"/>
            <a:ext cx="8073933" cy="4545555"/>
          </a:xfrm>
          <a:prstGeom prst="rect">
            <a:avLst/>
          </a:prstGeom>
        </p:spPr>
      </p:pic>
    </p:spTree>
    <p:extLst>
      <p:ext uri="{BB962C8B-B14F-4D97-AF65-F5344CB8AC3E}">
        <p14:creationId xmlns:p14="http://schemas.microsoft.com/office/powerpoint/2010/main" val="11013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600" kern="1200">
                <a:solidFill>
                  <a:schemeClr val="tx1"/>
                </a:solidFill>
                <a:latin typeface="+mj-lt"/>
                <a:ea typeface="+mj-ea"/>
                <a:cs typeface="+mj-cs"/>
              </a:rPr>
              <a:t>Testing Snort rules cont’d</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Take a screenshot of the output in Part 1 Step 20.</a:t>
            </a:r>
          </a:p>
          <a:p>
            <a:pPr indent="-228600">
              <a:buFont typeface="Arial" panose="020B0604020202020204" pitchFamily="34" charset="0"/>
              <a:buChar char="•"/>
            </a:pPr>
            <a:r>
              <a:rPr lang="en-US" sz="2200"/>
              <a:t>It should show the TCP packets generated by the XMAS scan.</a:t>
            </a:r>
          </a:p>
        </p:txBody>
      </p:sp>
      <p:pic>
        <p:nvPicPr>
          <p:cNvPr id="3" name="Picture 2" descr="A computer screen shot of a computer&#10;&#10;AI-generated content may be incorrect.">
            <a:extLst>
              <a:ext uri="{FF2B5EF4-FFF2-40B4-BE49-F238E27FC236}">
                <a16:creationId xmlns:a16="http://schemas.microsoft.com/office/drawing/2014/main" id="{37CAB7D0-71B9-7C1B-1EC8-3F38184F84AC}"/>
              </a:ext>
            </a:extLst>
          </p:cNvPr>
          <p:cNvPicPr>
            <a:picLocks noChangeAspect="1"/>
          </p:cNvPicPr>
          <p:nvPr/>
        </p:nvPicPr>
        <p:blipFill>
          <a:blip r:embed="rId2"/>
          <a:stretch>
            <a:fillRect/>
          </a:stretch>
        </p:blipFill>
        <p:spPr>
          <a:xfrm>
            <a:off x="3901368" y="1070044"/>
            <a:ext cx="8219076" cy="4618126"/>
          </a:xfrm>
          <a:prstGeom prst="rect">
            <a:avLst/>
          </a:prstGeom>
        </p:spPr>
      </p:pic>
    </p:spTree>
    <p:extLst>
      <p:ext uri="{BB962C8B-B14F-4D97-AF65-F5344CB8AC3E}">
        <p14:creationId xmlns:p14="http://schemas.microsoft.com/office/powerpoint/2010/main" val="17627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Creating Snort rules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Take a screenshot of the output in Part 2 Step 7.</a:t>
            </a:r>
          </a:p>
          <a:p>
            <a:pPr indent="-228600">
              <a:buFont typeface="Arial" panose="020B0604020202020204" pitchFamily="34" charset="0"/>
              <a:buChar char="•"/>
            </a:pPr>
            <a:r>
              <a:rPr lang="en-US" sz="2200"/>
              <a:t>It should show the ping activity alert.</a:t>
            </a:r>
          </a:p>
        </p:txBody>
      </p:sp>
      <p:pic>
        <p:nvPicPr>
          <p:cNvPr id="3" name="Picture 2" descr="A computer screen shot of a computer&#10;&#10;AI-generated content may be incorrect.">
            <a:extLst>
              <a:ext uri="{FF2B5EF4-FFF2-40B4-BE49-F238E27FC236}">
                <a16:creationId xmlns:a16="http://schemas.microsoft.com/office/drawing/2014/main" id="{659A93DE-6D0A-69B7-C5E6-241B26FA4B66}"/>
              </a:ext>
            </a:extLst>
          </p:cNvPr>
          <p:cNvPicPr>
            <a:picLocks noChangeAspect="1"/>
          </p:cNvPicPr>
          <p:nvPr/>
        </p:nvPicPr>
        <p:blipFill>
          <a:blip r:embed="rId2"/>
          <a:stretch>
            <a:fillRect/>
          </a:stretch>
        </p:blipFill>
        <p:spPr>
          <a:xfrm>
            <a:off x="3756224" y="1151686"/>
            <a:ext cx="8119291" cy="4563699"/>
          </a:xfrm>
          <a:prstGeom prst="rect">
            <a:avLst/>
          </a:prstGeom>
        </p:spPr>
      </p:pic>
    </p:spTree>
    <p:extLst>
      <p:ext uri="{BB962C8B-B14F-4D97-AF65-F5344CB8AC3E}">
        <p14:creationId xmlns:p14="http://schemas.microsoft.com/office/powerpoint/2010/main" val="1477751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200" kern="1200">
                <a:solidFill>
                  <a:schemeClr val="tx1"/>
                </a:solidFill>
                <a:latin typeface="+mj-lt"/>
                <a:ea typeface="+mj-ea"/>
                <a:cs typeface="+mj-cs"/>
              </a:rPr>
              <a:t>Creating Snort rules cont’d</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Take a screenshot of the output in Part 2 Step 8.</a:t>
            </a:r>
          </a:p>
          <a:p>
            <a:pPr indent="-228600">
              <a:buFont typeface="Arial" panose="020B0604020202020204" pitchFamily="34" charset="0"/>
              <a:buChar char="•"/>
            </a:pPr>
            <a:r>
              <a:rPr lang="en-US" sz="2200"/>
              <a:t>It should show the ICMP packets generated by the ping activity.</a:t>
            </a:r>
          </a:p>
        </p:txBody>
      </p:sp>
      <p:pic>
        <p:nvPicPr>
          <p:cNvPr id="3" name="Picture 2" descr="A computer screen shot of a computer&#10;&#10;AI-generated content may be incorrect.">
            <a:extLst>
              <a:ext uri="{FF2B5EF4-FFF2-40B4-BE49-F238E27FC236}">
                <a16:creationId xmlns:a16="http://schemas.microsoft.com/office/drawing/2014/main" id="{D547A835-33FB-CC0B-9A3F-4553BFCB9FFF}"/>
              </a:ext>
            </a:extLst>
          </p:cNvPr>
          <p:cNvPicPr>
            <a:picLocks noChangeAspect="1"/>
          </p:cNvPicPr>
          <p:nvPr/>
        </p:nvPicPr>
        <p:blipFill>
          <a:blip r:embed="rId2"/>
          <a:stretch>
            <a:fillRect/>
          </a:stretch>
        </p:blipFill>
        <p:spPr>
          <a:xfrm>
            <a:off x="3901368" y="1079115"/>
            <a:ext cx="8200933" cy="4599984"/>
          </a:xfrm>
          <a:prstGeom prst="rect">
            <a:avLst/>
          </a:prstGeom>
        </p:spPr>
      </p:pic>
    </p:spTree>
    <p:extLst>
      <p:ext uri="{BB962C8B-B14F-4D97-AF65-F5344CB8AC3E}">
        <p14:creationId xmlns:p14="http://schemas.microsoft.com/office/powerpoint/2010/main" val="2813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DC3FA-5BF7-F58C-C798-ABD528591A37}"/>
              </a:ext>
            </a:extLst>
          </p:cNvPr>
          <p:cNvSpPr>
            <a:spLocks noGrp="1"/>
          </p:cNvSpPr>
          <p:nvPr>
            <p:ph type="ctrTitle"/>
          </p:nvPr>
        </p:nvSpPr>
        <p:spPr>
          <a:xfrm>
            <a:off x="1524000" y="2236930"/>
            <a:ext cx="9144000" cy="2387600"/>
          </a:xfrm>
        </p:spPr>
        <p:txBody>
          <a:bodyPr/>
          <a:lstStyle/>
          <a:p>
            <a:r>
              <a:rPr lang="en-US" sz="4000" dirty="0">
                <a:latin typeface="Times New Roman"/>
                <a:ea typeface="Calibri"/>
                <a:cs typeface="Calibri"/>
              </a:rPr>
              <a:t>Live Memory Analysis</a:t>
            </a:r>
          </a:p>
          <a:p>
            <a:endParaRPr lang="en-US" dirty="0">
              <a:ea typeface="Calibri Light"/>
              <a:cs typeface="Calibri Light"/>
            </a:endParaRPr>
          </a:p>
        </p:txBody>
      </p:sp>
    </p:spTree>
    <p:extLst>
      <p:ext uri="{BB962C8B-B14F-4D97-AF65-F5344CB8AC3E}">
        <p14:creationId xmlns:p14="http://schemas.microsoft.com/office/powerpoint/2010/main" val="415123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525947" y="972171"/>
            <a:ext cx="9144000" cy="5458345"/>
          </a:xfrm>
        </p:spPr>
        <p:txBody>
          <a:bodyPr>
            <a:normAutofit/>
          </a:bodyPr>
          <a:lstStyle/>
          <a:p>
            <a:r>
              <a:rPr lang="en-US" sz="2000" dirty="0">
                <a:latin typeface="Times New Roman"/>
              </a:rPr>
              <a:t>This project which is the final one of my course above mentioned, shows the infrastructure security implementation skills that I currently have, which I acquired from the live lessons, practice labs that we performed during the course period and most important from the advices, support and guidance from my Professor Jacob.</a:t>
            </a:r>
            <a:br>
              <a:rPr lang="en-US" sz="2000" dirty="0">
                <a:latin typeface="Times New Roman"/>
                <a:cs typeface="Times New Roman"/>
              </a:rPr>
            </a:br>
            <a:br>
              <a:rPr lang="en-US" sz="2000" dirty="0">
                <a:latin typeface="Times New Roman"/>
                <a:cs typeface="Times New Roman"/>
              </a:rPr>
            </a:br>
            <a:r>
              <a:rPr lang="en-US" sz="2000" dirty="0">
                <a:latin typeface="Times New Roman"/>
              </a:rPr>
              <a:t> </a:t>
            </a:r>
            <a:br>
              <a:rPr lang="en-US" sz="2000" dirty="0">
                <a:latin typeface="Times New Roman"/>
                <a:cs typeface="Times New Roman"/>
              </a:rPr>
            </a:br>
            <a:r>
              <a:rPr lang="en-US" sz="2000" dirty="0">
                <a:latin typeface="Times New Roman"/>
                <a:cs typeface="Times New Roman"/>
              </a:rPr>
              <a:t>The screenshot that you will find in this project, were taken by myself after completing the tasks that I was assigned to do.</a:t>
            </a:r>
            <a:br>
              <a:rPr lang="en-US" sz="2000" dirty="0">
                <a:latin typeface="Times New Roman"/>
                <a:cs typeface="Times New Roman"/>
              </a:rPr>
            </a:br>
            <a:r>
              <a:rPr lang="en-US" sz="2000" dirty="0">
                <a:latin typeface="Times New Roman"/>
                <a:cs typeface="Times New Roman"/>
              </a:rPr>
              <a:t>Each slide contains explanation of what I was asked to do. There is a slide that introduce the screenshots for good understanding of the content.  </a:t>
            </a:r>
            <a:br>
              <a:rPr lang="en-US" sz="2000" dirty="0">
                <a:latin typeface="Times New Roman"/>
                <a:cs typeface="Times New Roman"/>
              </a:rPr>
            </a:br>
            <a:br>
              <a:rPr lang="en-US" sz="1400" dirty="0">
                <a:latin typeface="Times New Roman"/>
                <a:cs typeface="Times New Roman"/>
              </a:rPr>
            </a:br>
            <a:br>
              <a:rPr lang="en-US" dirty="0"/>
            </a:br>
            <a:endParaRPr lang="en-US" sz="4000" dirty="0"/>
          </a:p>
        </p:txBody>
      </p:sp>
    </p:spTree>
    <p:extLst>
      <p:ext uri="{BB962C8B-B14F-4D97-AF65-F5344CB8AC3E}">
        <p14:creationId xmlns:p14="http://schemas.microsoft.com/office/powerpoint/2010/main" val="73752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Linux Processes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Take a screenshot of the output in Part 1, Step 16. </a:t>
            </a:r>
          </a:p>
          <a:p>
            <a:pPr indent="-228600">
              <a:buFont typeface="Arial" panose="020B0604020202020204" pitchFamily="34" charset="0"/>
              <a:buChar char="•"/>
            </a:pPr>
            <a:r>
              <a:rPr lang="en-US" sz="2200"/>
              <a:t>It should show port 55000 open for both IPv4 and IPv6.</a:t>
            </a:r>
          </a:p>
        </p:txBody>
      </p:sp>
      <p:pic>
        <p:nvPicPr>
          <p:cNvPr id="3" name="Picture 2" descr="A screenshot of a computer&#10;&#10;AI-generated content may be incorrect.">
            <a:extLst>
              <a:ext uri="{FF2B5EF4-FFF2-40B4-BE49-F238E27FC236}">
                <a16:creationId xmlns:a16="http://schemas.microsoft.com/office/drawing/2014/main" id="{A23FF8A8-920D-F371-3955-FA90ADF69501}"/>
              </a:ext>
            </a:extLst>
          </p:cNvPr>
          <p:cNvPicPr>
            <a:picLocks noChangeAspect="1"/>
          </p:cNvPicPr>
          <p:nvPr/>
        </p:nvPicPr>
        <p:blipFill>
          <a:blip r:embed="rId2"/>
          <a:stretch>
            <a:fillRect/>
          </a:stretch>
        </p:blipFill>
        <p:spPr>
          <a:xfrm>
            <a:off x="4654296" y="736549"/>
            <a:ext cx="6903720" cy="5384901"/>
          </a:xfrm>
          <a:prstGeom prst="rect">
            <a:avLst/>
          </a:prstGeom>
        </p:spPr>
      </p:pic>
    </p:spTree>
    <p:extLst>
      <p:ext uri="{BB962C8B-B14F-4D97-AF65-F5344CB8AC3E}">
        <p14:creationId xmlns:p14="http://schemas.microsoft.com/office/powerpoint/2010/main" val="257220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7635" y="886007"/>
            <a:ext cx="2739435" cy="1138736"/>
          </a:xfrm>
        </p:spPr>
        <p:txBody>
          <a:bodyPr>
            <a:noAutofit/>
          </a:bodyPr>
          <a:lstStyle/>
          <a:p>
            <a:r>
              <a:rPr lang="en-US" sz="4000" dirty="0"/>
              <a:t>Process Hacker</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2252771"/>
            <a:ext cx="2739435" cy="2688559"/>
          </a:xfrm>
        </p:spPr>
        <p:txBody>
          <a:bodyPr/>
          <a:lstStyle/>
          <a:p>
            <a:r>
              <a:rPr lang="en-US" sz="2000" dirty="0"/>
              <a:t>Take a screenshot of the output in Part 2, Step 5. </a:t>
            </a:r>
          </a:p>
          <a:p>
            <a:r>
              <a:rPr lang="en-US" sz="2000" dirty="0"/>
              <a:t>It should show properties of a chosen process. </a:t>
            </a:r>
            <a:endParaRPr lang="en-US" dirty="0"/>
          </a:p>
        </p:txBody>
      </p:sp>
      <p:pic>
        <p:nvPicPr>
          <p:cNvPr id="4" name="Picture 3" descr="A screenshot of a computer&#10;&#10;AI-generated content may be incorrect.">
            <a:extLst>
              <a:ext uri="{FF2B5EF4-FFF2-40B4-BE49-F238E27FC236}">
                <a16:creationId xmlns:a16="http://schemas.microsoft.com/office/drawing/2014/main" id="{6CF546F9-13CB-815B-E713-570768C2D5F1}"/>
              </a:ext>
            </a:extLst>
          </p:cNvPr>
          <p:cNvPicPr>
            <a:picLocks noChangeAspect="1"/>
          </p:cNvPicPr>
          <p:nvPr/>
        </p:nvPicPr>
        <p:blipFill>
          <a:blip r:embed="rId2"/>
          <a:stretch>
            <a:fillRect/>
          </a:stretch>
        </p:blipFill>
        <p:spPr>
          <a:xfrm>
            <a:off x="3644109" y="571499"/>
            <a:ext cx="7906424" cy="5406572"/>
          </a:xfrm>
          <a:prstGeom prst="rect">
            <a:avLst/>
          </a:prstGeom>
        </p:spPr>
      </p:pic>
    </p:spTree>
    <p:extLst>
      <p:ext uri="{BB962C8B-B14F-4D97-AF65-F5344CB8AC3E}">
        <p14:creationId xmlns:p14="http://schemas.microsoft.com/office/powerpoint/2010/main" val="70715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Process Monitor</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Take a screenshot of the output in Part 3, Step 13.</a:t>
            </a:r>
          </a:p>
          <a:p>
            <a:pPr indent="-228600">
              <a:buFont typeface="Arial" panose="020B0604020202020204" pitchFamily="34" charset="0"/>
              <a:buChar char="•"/>
            </a:pPr>
            <a:r>
              <a:rPr lang="en-US" sz="2200"/>
              <a:t>It should show ifFaceName in the Path column and Data: Roman in the Detail column.</a:t>
            </a:r>
          </a:p>
        </p:txBody>
      </p:sp>
      <p:pic>
        <p:nvPicPr>
          <p:cNvPr id="4" name="Picture 3" descr="A screenshot of a computer&#10;&#10;AI-generated content may be incorrect.">
            <a:extLst>
              <a:ext uri="{FF2B5EF4-FFF2-40B4-BE49-F238E27FC236}">
                <a16:creationId xmlns:a16="http://schemas.microsoft.com/office/drawing/2014/main" id="{12D0E5BF-B605-5A88-6450-0C740820DBBB}"/>
              </a:ext>
            </a:extLst>
          </p:cNvPr>
          <p:cNvPicPr>
            <a:picLocks noChangeAspect="1"/>
          </p:cNvPicPr>
          <p:nvPr/>
        </p:nvPicPr>
        <p:blipFill>
          <a:blip r:embed="rId2"/>
          <a:stretch>
            <a:fillRect/>
          </a:stretch>
        </p:blipFill>
        <p:spPr>
          <a:xfrm>
            <a:off x="4639150" y="317499"/>
            <a:ext cx="7295200" cy="6232072"/>
          </a:xfrm>
          <a:prstGeom prst="rect">
            <a:avLst/>
          </a:prstGeom>
        </p:spPr>
      </p:pic>
    </p:spTree>
    <p:extLst>
      <p:ext uri="{BB962C8B-B14F-4D97-AF65-F5344CB8AC3E}">
        <p14:creationId xmlns:p14="http://schemas.microsoft.com/office/powerpoint/2010/main" val="3939331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4240" y="685944"/>
            <a:ext cx="8144414" cy="785949"/>
          </a:xfrm>
        </p:spPr>
        <p:txBody>
          <a:bodyPr>
            <a:noAutofit/>
          </a:bodyPr>
          <a:lstStyle/>
          <a:p>
            <a:r>
              <a:rPr lang="en-US" sz="4000" dirty="0"/>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4240" y="1722816"/>
            <a:ext cx="9211713" cy="2479533"/>
          </a:xfrm>
        </p:spPr>
        <p:txBody>
          <a:bodyPr vert="horz" lIns="91440" tIns="45720" rIns="91440" bIns="45720" rtlCol="0" anchor="t">
            <a:normAutofit/>
          </a:bodyPr>
          <a:lstStyle/>
          <a:p>
            <a:pPr marL="342900" indent="-342900">
              <a:buFont typeface="+mj-lt"/>
              <a:buAutoNum type="arabicPeriod"/>
            </a:pPr>
            <a:r>
              <a:rPr lang="en-US" dirty="0"/>
              <a:t>DeVry University - SEC 290 V2 – Fundamentals of Infrastructure Security – Module 5 : Live Memory Analysis, Part 1, Linux Processes, step 16</a:t>
            </a:r>
          </a:p>
          <a:p>
            <a:endParaRPr lang="en-US" dirty="0"/>
          </a:p>
          <a:p>
            <a:r>
              <a:rPr lang="en-US" dirty="0"/>
              <a:t>2.   DeVry University - SEC 290 V2 – Fundamentals of Infrastructure Security – Module 5 : Live Memory Analysis, Part 2, Process Hacker, step 5</a:t>
            </a:r>
            <a:endParaRPr lang="en-US" dirty="0">
              <a:ea typeface="Calibri" panose="020F0502020204030204"/>
              <a:cs typeface="Calibri" panose="020F0502020204030204"/>
            </a:endParaRPr>
          </a:p>
          <a:p>
            <a:pPr lvl="0"/>
            <a:endParaRPr lang="en-US" dirty="0">
              <a:ea typeface="Calibri" panose="020F0502020204030204"/>
              <a:cs typeface="Calibri" panose="020F0502020204030204"/>
            </a:endParaRPr>
          </a:p>
          <a:p>
            <a:r>
              <a:rPr lang="en-US" dirty="0">
                <a:ea typeface="Calibri" panose="020F0502020204030204"/>
                <a:cs typeface="Calibri" panose="020F0502020204030204"/>
              </a:rPr>
              <a:t>3.  DeVry University - SEC 290 V2 – Fundamentals of Infrastructure Security – Module 5 : Live Memory Analysis, Part 3, Process Monitor, step 13</a:t>
            </a:r>
          </a:p>
          <a:p>
            <a:endParaRPr lang="en-US" dirty="0">
              <a:ea typeface="Calibri" panose="020F0502020204030204"/>
              <a:cs typeface="Calibri" panose="020F0502020204030204"/>
            </a:endParaRPr>
          </a:p>
          <a:p>
            <a:pPr marL="342900" indent="-342900">
              <a:buFont typeface="Arial" panose="020B0604020202020204" pitchFamily="34" charset="0"/>
              <a:buAutoNum type="arabicPeriod"/>
            </a:pPr>
            <a:endParaRPr lang="en-US" dirty="0">
              <a:ea typeface="Calibri" panose="020F0502020204030204"/>
              <a:cs typeface="Calibri" panose="020F0502020204030204"/>
            </a:endParaRPr>
          </a:p>
          <a:p>
            <a:pPr marL="342900" indent="-342900">
              <a:buFont typeface="+mj-lt"/>
              <a:buAutoNum type="arabicPeriod"/>
            </a:pP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712865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1DDA-1FAA-7657-7AAA-F74BC8CC9291}"/>
              </a:ext>
            </a:extLst>
          </p:cNvPr>
          <p:cNvSpPr>
            <a:spLocks noGrp="1"/>
          </p:cNvSpPr>
          <p:nvPr>
            <p:ph type="ctrTitle"/>
          </p:nvPr>
        </p:nvSpPr>
        <p:spPr>
          <a:xfrm>
            <a:off x="1524000" y="1520423"/>
            <a:ext cx="9144000" cy="2387600"/>
          </a:xfrm>
        </p:spPr>
        <p:txBody>
          <a:bodyPr>
            <a:normAutofit/>
          </a:bodyPr>
          <a:lstStyle/>
          <a:p>
            <a:r>
              <a:rPr lang="en-US" sz="4000" dirty="0">
                <a:latin typeface="Times New Roman"/>
                <a:ea typeface="Calibri"/>
                <a:cs typeface="Calibri"/>
              </a:rPr>
              <a:t>Firewall</a:t>
            </a:r>
            <a:endParaRPr lang="en-US" sz="4000" dirty="0">
              <a:latin typeface="Times New Roman"/>
            </a:endParaRPr>
          </a:p>
        </p:txBody>
      </p:sp>
    </p:spTree>
    <p:extLst>
      <p:ext uri="{BB962C8B-B14F-4D97-AF65-F5344CB8AC3E}">
        <p14:creationId xmlns:p14="http://schemas.microsoft.com/office/powerpoint/2010/main" val="291503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Time-based Access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Take a screenshot of the output in Part 1 Step 21.</a:t>
            </a:r>
          </a:p>
          <a:p>
            <a:pPr indent="-228600">
              <a:buFont typeface="Arial" panose="020B0604020202020204" pitchFamily="34" charset="0"/>
              <a:buChar char="•"/>
            </a:pPr>
            <a:r>
              <a:rPr lang="en-US" sz="2200"/>
              <a:t>It should show the output of the DMZ Route Table.</a:t>
            </a:r>
          </a:p>
        </p:txBody>
      </p:sp>
      <p:pic>
        <p:nvPicPr>
          <p:cNvPr id="3" name="Picture 2" descr="A screenshot of a computer&#10;&#10;AI-generated content may be incorrect.">
            <a:extLst>
              <a:ext uri="{FF2B5EF4-FFF2-40B4-BE49-F238E27FC236}">
                <a16:creationId xmlns:a16="http://schemas.microsoft.com/office/drawing/2014/main" id="{BBC4F69A-3C01-A847-7128-2AE52ABCCD64}"/>
              </a:ext>
            </a:extLst>
          </p:cNvPr>
          <p:cNvPicPr>
            <a:picLocks noChangeAspect="1"/>
          </p:cNvPicPr>
          <p:nvPr/>
        </p:nvPicPr>
        <p:blipFill>
          <a:blip r:embed="rId2"/>
          <a:stretch>
            <a:fillRect/>
          </a:stretch>
        </p:blipFill>
        <p:spPr>
          <a:xfrm>
            <a:off x="5162705" y="640080"/>
            <a:ext cx="5886902" cy="5577840"/>
          </a:xfrm>
          <a:prstGeom prst="rect">
            <a:avLst/>
          </a:prstGeom>
        </p:spPr>
      </p:pic>
    </p:spTree>
    <p:extLst>
      <p:ext uri="{BB962C8B-B14F-4D97-AF65-F5344CB8AC3E}">
        <p14:creationId xmlns:p14="http://schemas.microsoft.com/office/powerpoint/2010/main" val="2480228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Time-based Access</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Take a screenshot of the output in Part 1 Step 26.</a:t>
            </a:r>
          </a:p>
          <a:p>
            <a:pPr indent="-228600">
              <a:buFont typeface="Arial" panose="020B0604020202020204" pitchFamily="34" charset="0"/>
              <a:buChar char="•"/>
            </a:pPr>
            <a:r>
              <a:rPr lang="en-US" sz="2200"/>
              <a:t>It should show a successful ping from the Ubuntu Web VM and the DMZ VM.</a:t>
            </a:r>
          </a:p>
          <a:p>
            <a:pPr indent="-228600">
              <a:buFont typeface="Arial" panose="020B0604020202020204" pitchFamily="34" charset="0"/>
              <a:buChar char="•"/>
            </a:pPr>
            <a:endParaRPr lang="en-US" sz="2200"/>
          </a:p>
        </p:txBody>
      </p:sp>
      <p:pic>
        <p:nvPicPr>
          <p:cNvPr id="3" name="Picture 2" descr="A screenshot of a computer&#10;&#10;AI-generated content may be incorrect.">
            <a:extLst>
              <a:ext uri="{FF2B5EF4-FFF2-40B4-BE49-F238E27FC236}">
                <a16:creationId xmlns:a16="http://schemas.microsoft.com/office/drawing/2014/main" id="{5CEE9E7C-B380-8D9D-97E6-8D1D51CFD797}"/>
              </a:ext>
            </a:extLst>
          </p:cNvPr>
          <p:cNvPicPr>
            <a:picLocks noChangeAspect="1"/>
          </p:cNvPicPr>
          <p:nvPr/>
        </p:nvPicPr>
        <p:blipFill>
          <a:blip r:embed="rId2"/>
          <a:stretch>
            <a:fillRect/>
          </a:stretch>
        </p:blipFill>
        <p:spPr>
          <a:xfrm>
            <a:off x="4654296" y="952290"/>
            <a:ext cx="6903720" cy="4953419"/>
          </a:xfrm>
          <a:prstGeom prst="rect">
            <a:avLst/>
          </a:prstGeom>
        </p:spPr>
      </p:pic>
    </p:spTree>
    <p:extLst>
      <p:ext uri="{BB962C8B-B14F-4D97-AF65-F5344CB8AC3E}">
        <p14:creationId xmlns:p14="http://schemas.microsoft.com/office/powerpoint/2010/main" val="527684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EA03D7F-E9A5-4634-8CB0-1BDB151124C6}"/>
              </a:ext>
            </a:extLst>
          </p:cNvPr>
          <p:cNvSpPr txBox="1">
            <a:spLocks/>
          </p:cNvSpPr>
          <p:nvPr/>
        </p:nvSpPr>
        <p:spPr>
          <a:xfrm>
            <a:off x="630936" y="639520"/>
            <a:ext cx="3429000" cy="17190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spcAft>
                <a:spcPts val="600"/>
              </a:spcAft>
            </a:pPr>
            <a:r>
              <a:rPr lang="en-US" sz="5400" kern="1200">
                <a:solidFill>
                  <a:schemeClr val="tx1"/>
                </a:solidFill>
                <a:latin typeface="+mj-lt"/>
                <a:ea typeface="+mj-ea"/>
                <a:cs typeface="+mj-cs"/>
              </a:rPr>
              <a:t>Time-based Access</a:t>
            </a: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indent="-228600">
              <a:buFont typeface="Arial" panose="020B0604020202020204" pitchFamily="34" charset="0"/>
              <a:buChar char="•"/>
            </a:pPr>
            <a:r>
              <a:rPr lang="en-US" sz="2200"/>
              <a:t>Take a screenshot of the output in Part 1 Step 34.</a:t>
            </a:r>
          </a:p>
          <a:p>
            <a:pPr indent="-228600">
              <a:buFont typeface="Arial" panose="020B0604020202020204" pitchFamily="34" charset="0"/>
              <a:buChar char="•"/>
            </a:pPr>
            <a:r>
              <a:rPr lang="en-US" sz="2200"/>
              <a:t>It should show two time-based access rules in the FORWARD chain</a:t>
            </a:r>
          </a:p>
        </p:txBody>
      </p:sp>
      <p:pic>
        <p:nvPicPr>
          <p:cNvPr id="2" name="Picture 1" descr="A computer screen shot of a computer program&#10;&#10;AI-generated content may be incorrect.">
            <a:extLst>
              <a:ext uri="{FF2B5EF4-FFF2-40B4-BE49-F238E27FC236}">
                <a16:creationId xmlns:a16="http://schemas.microsoft.com/office/drawing/2014/main" id="{82688736-1D5F-A315-AD51-D0563865A597}"/>
              </a:ext>
            </a:extLst>
          </p:cNvPr>
          <p:cNvPicPr>
            <a:picLocks noChangeAspect="1"/>
          </p:cNvPicPr>
          <p:nvPr/>
        </p:nvPicPr>
        <p:blipFill>
          <a:blip r:embed="rId2"/>
          <a:stretch>
            <a:fillRect/>
          </a:stretch>
        </p:blipFill>
        <p:spPr>
          <a:xfrm>
            <a:off x="4654296" y="935031"/>
            <a:ext cx="6903720" cy="4987937"/>
          </a:xfrm>
          <a:prstGeom prst="rect">
            <a:avLst/>
          </a:prstGeom>
        </p:spPr>
      </p:pic>
    </p:spTree>
    <p:extLst>
      <p:ext uri="{BB962C8B-B14F-4D97-AF65-F5344CB8AC3E}">
        <p14:creationId xmlns:p14="http://schemas.microsoft.com/office/powerpoint/2010/main" val="1014873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24240" y="685944"/>
            <a:ext cx="8144414" cy="785949"/>
          </a:xfrm>
        </p:spPr>
        <p:txBody>
          <a:bodyPr>
            <a:noAutofit/>
          </a:bodyPr>
          <a:lstStyle/>
          <a:p>
            <a:r>
              <a:rPr lang="en-US" sz="4000" dirty="0"/>
              <a:t>References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24240" y="1722816"/>
            <a:ext cx="9211713" cy="2479533"/>
          </a:xfrm>
        </p:spPr>
        <p:txBody>
          <a:bodyPr vert="horz" lIns="91440" tIns="45720" rIns="91440" bIns="45720" rtlCol="0" anchor="t">
            <a:normAutofit/>
          </a:bodyPr>
          <a:lstStyle/>
          <a:p>
            <a:pPr marL="342900" indent="-342900">
              <a:buFont typeface="+mj-lt"/>
              <a:buAutoNum type="arabicPeriod"/>
            </a:pPr>
            <a:r>
              <a:rPr lang="en-US" dirty="0"/>
              <a:t>DeVry University – SEC 290 V2- Fundamentals of Infrastructure Security – DeVry SEC 290 – Module 6: Firewall, Time-Based Access, Part 1 Step 21</a:t>
            </a:r>
          </a:p>
          <a:p>
            <a:pPr marL="342900" indent="-342900">
              <a:buAutoNum type="arabicPeriod"/>
            </a:pPr>
            <a:r>
              <a:rPr lang="en-US" dirty="0"/>
              <a:t>DeVry University – SEC 290 V2- Fundamentals of Infrastructure Security – DeVry SEC 290 – Module 6: Firewall, Time-Based Access, Part 1 Step 26</a:t>
            </a:r>
            <a:endParaRPr lang="en-US" dirty="0">
              <a:ea typeface="Calibri"/>
              <a:cs typeface="Calibri"/>
            </a:endParaRPr>
          </a:p>
          <a:p>
            <a:pPr marL="342900" indent="-342900">
              <a:buFont typeface="+mj-lt"/>
              <a:buAutoNum type="arabicPeriod"/>
            </a:pPr>
            <a:r>
              <a:rPr lang="en-US" dirty="0">
                <a:ea typeface="Calibri"/>
                <a:cs typeface="Calibri"/>
              </a:rPr>
              <a:t>DeVry University – SEC 290 V2- Fundamentals of Infrastructure Security – DeVry SEC 290 – Module 6: Firewall, Time-Based Access, Part 1 Step 34 </a:t>
            </a:r>
          </a:p>
          <a:p>
            <a:pPr marL="342900" lvl="0" indent="-342900">
              <a:buAutoNum type="arabicPeriod"/>
            </a:pPr>
            <a:endParaRPr lang="en-US" dirty="0">
              <a:ea typeface="Calibri"/>
              <a:cs typeface="Calibri"/>
            </a:endParaRPr>
          </a:p>
        </p:txBody>
      </p:sp>
    </p:spTree>
    <p:extLst>
      <p:ext uri="{BB962C8B-B14F-4D97-AF65-F5344CB8AC3E}">
        <p14:creationId xmlns:p14="http://schemas.microsoft.com/office/powerpoint/2010/main" val="2458897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EEE5-0551-A3F5-F3ED-775EBE5F41CE}"/>
              </a:ext>
            </a:extLst>
          </p:cNvPr>
          <p:cNvSpPr>
            <a:spLocks noGrp="1"/>
          </p:cNvSpPr>
          <p:nvPr>
            <p:ph type="ctrTitle"/>
          </p:nvPr>
        </p:nvSpPr>
        <p:spPr>
          <a:xfrm>
            <a:off x="1182806" y="-1106771"/>
            <a:ext cx="9144000" cy="2387600"/>
          </a:xfrm>
        </p:spPr>
        <p:txBody>
          <a:bodyPr/>
          <a:lstStyle/>
          <a:p>
            <a:r>
              <a:rPr lang="en-US" dirty="0">
                <a:ea typeface="Calibri Light"/>
                <a:cs typeface="Calibri Light"/>
              </a:rPr>
              <a:t>Conclusion</a:t>
            </a:r>
            <a:endParaRPr lang="en-US" dirty="0"/>
          </a:p>
        </p:txBody>
      </p:sp>
      <p:sp>
        <p:nvSpPr>
          <p:cNvPr id="3" name="Subtitle 2">
            <a:extLst>
              <a:ext uri="{FF2B5EF4-FFF2-40B4-BE49-F238E27FC236}">
                <a16:creationId xmlns:a16="http://schemas.microsoft.com/office/drawing/2014/main" id="{3FA62984-CC46-E54B-135A-C1363AEA4748}"/>
              </a:ext>
            </a:extLst>
          </p:cNvPr>
          <p:cNvSpPr>
            <a:spLocks noGrp="1"/>
          </p:cNvSpPr>
          <p:nvPr>
            <p:ph type="subTitle" idx="1"/>
          </p:nvPr>
        </p:nvSpPr>
        <p:spPr>
          <a:xfrm>
            <a:off x="295702" y="1281919"/>
            <a:ext cx="11600596" cy="5397521"/>
          </a:xfrm>
        </p:spPr>
        <p:txBody>
          <a:bodyPr vert="horz" lIns="91440" tIns="45720" rIns="91440" bIns="45720" rtlCol="0" anchor="t">
            <a:normAutofit/>
          </a:bodyPr>
          <a:lstStyle/>
          <a:p>
            <a:r>
              <a:rPr lang="en-US" dirty="0">
                <a:ea typeface="Calibri"/>
                <a:cs typeface="Calibri"/>
              </a:rPr>
              <a:t>This project is the result and the outcome of the efforts I put during the eight weeks of learning; using course materials such as ITPRO.TV, Live lessons and recordings, huddles sessions with our Professors, and research.</a:t>
            </a:r>
          </a:p>
          <a:p>
            <a:endParaRPr lang="en-US" dirty="0">
              <a:ea typeface="Calibri"/>
              <a:cs typeface="Calibri"/>
            </a:endParaRPr>
          </a:p>
          <a:p>
            <a:r>
              <a:rPr lang="en-US" dirty="0">
                <a:ea typeface="Calibri"/>
                <a:cs typeface="Calibri"/>
              </a:rPr>
              <a:t>But during the learning period, I encountered many challenges that were hindering me from completing my tasks. For instance, while performing in a project, because we used a Virtual Machine that could allow us to access many different Operating Systems through InfoSec Learning and Devry Hyper-V window; the time set might stop without me giving attention, and that would make me restart the whole process from the beginning, yet I was at an advanced step. It is frustrating. But by accepting to start again, the task will be completed with no interruptions. Or a misspelling error might block the continuation or the flaw of a code or script that I would be working on. In that case, I could just contact my Professor and explain in detail the challenge encountered, and they would provide me with guidance and make me notice my mistakes then correct them.   </a:t>
            </a:r>
          </a:p>
        </p:txBody>
      </p:sp>
    </p:spTree>
    <p:extLst>
      <p:ext uri="{BB962C8B-B14F-4D97-AF65-F5344CB8AC3E}">
        <p14:creationId xmlns:p14="http://schemas.microsoft.com/office/powerpoint/2010/main" val="2134685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343FB71-1B02-06B2-9A3A-90A0A330F45A}"/>
              </a:ext>
            </a:extLst>
          </p:cNvPr>
          <p:cNvSpPr>
            <a:spLocks noGrp="1"/>
          </p:cNvSpPr>
          <p:nvPr>
            <p:ph type="subTitle" idx="1"/>
          </p:nvPr>
        </p:nvSpPr>
        <p:spPr>
          <a:xfrm>
            <a:off x="1524000" y="1964307"/>
            <a:ext cx="9144000" cy="4123732"/>
          </a:xfrm>
        </p:spPr>
        <p:txBody>
          <a:bodyPr vert="horz" lIns="91440" tIns="45720" rIns="91440" bIns="45720" rtlCol="0" anchor="t">
            <a:normAutofit/>
          </a:bodyPr>
          <a:lstStyle/>
          <a:p>
            <a:r>
              <a:rPr lang="en-US" sz="2000" dirty="0">
                <a:latin typeface="Times New Roman"/>
                <a:cs typeface="Times New Roman"/>
              </a:rPr>
              <a:t>Among the skills that I acquired, I will name the majors and important that cover everything in general: </a:t>
            </a:r>
            <a:endParaRPr lang="en-US" sz="1400" dirty="0">
              <a:latin typeface="Times New Roman"/>
              <a:cs typeface="Times New Roman"/>
            </a:endParaRPr>
          </a:p>
          <a:p>
            <a:r>
              <a:rPr lang="en-US" sz="2000" b="1" dirty="0">
                <a:latin typeface="Times New Roman"/>
                <a:cs typeface="Times New Roman"/>
              </a:rPr>
              <a:t>Threat Intelligence, </a:t>
            </a:r>
            <a:endParaRPr lang="en-US" sz="1400" dirty="0">
              <a:latin typeface="Times New Roman"/>
              <a:cs typeface="Times New Roman"/>
            </a:endParaRPr>
          </a:p>
          <a:p>
            <a:r>
              <a:rPr lang="en-US" sz="2000" b="1" dirty="0">
                <a:latin typeface="Times New Roman"/>
                <a:cs typeface="Times New Roman"/>
              </a:rPr>
              <a:t>Identification of Security Vulnerabilities, </a:t>
            </a:r>
            <a:endParaRPr lang="en-US" sz="1400" dirty="0">
              <a:latin typeface="Times New Roman"/>
              <a:cs typeface="Times New Roman"/>
            </a:endParaRPr>
          </a:p>
          <a:p>
            <a:r>
              <a:rPr lang="en-US" sz="2000" b="1" dirty="0">
                <a:latin typeface="Times New Roman"/>
                <a:cs typeface="Times New Roman"/>
              </a:rPr>
              <a:t>Cloud Security, </a:t>
            </a:r>
            <a:endParaRPr lang="en-US" sz="1400" dirty="0">
              <a:latin typeface="Times New Roman"/>
              <a:cs typeface="Times New Roman"/>
            </a:endParaRPr>
          </a:p>
          <a:p>
            <a:r>
              <a:rPr lang="en-US" sz="2000" b="1" dirty="0">
                <a:latin typeface="Times New Roman"/>
                <a:cs typeface="Times New Roman"/>
              </a:rPr>
              <a:t>Security Data Analysis, </a:t>
            </a:r>
            <a:endParaRPr lang="en-US" sz="1400" dirty="0">
              <a:latin typeface="Times New Roman"/>
              <a:cs typeface="Times New Roman"/>
            </a:endParaRPr>
          </a:p>
          <a:p>
            <a:r>
              <a:rPr lang="en-US" sz="2000" b="1" dirty="0">
                <a:latin typeface="Times New Roman"/>
                <a:cs typeface="Times New Roman"/>
              </a:rPr>
              <a:t>Incidence Response, </a:t>
            </a:r>
            <a:endParaRPr lang="en-US" sz="1400" dirty="0">
              <a:latin typeface="Times New Roman"/>
              <a:cs typeface="Times New Roman"/>
            </a:endParaRPr>
          </a:p>
          <a:p>
            <a:r>
              <a:rPr lang="en-US" sz="2000" b="1" dirty="0">
                <a:latin typeface="Times New Roman"/>
                <a:cs typeface="Times New Roman"/>
              </a:rPr>
              <a:t>Risk Management, </a:t>
            </a:r>
            <a:endParaRPr lang="en-US" sz="1400" dirty="0">
              <a:latin typeface="Times New Roman"/>
              <a:cs typeface="Times New Roman"/>
            </a:endParaRPr>
          </a:p>
          <a:p>
            <a:r>
              <a:rPr lang="en-US" sz="2000" b="1" dirty="0">
                <a:latin typeface="Times New Roman"/>
                <a:cs typeface="Times New Roman"/>
              </a:rPr>
              <a:t>And IT Regulatory Compliance.</a:t>
            </a:r>
            <a:br>
              <a:rPr lang="en-US" sz="2000" b="1" dirty="0">
                <a:latin typeface="Times New Roman"/>
                <a:cs typeface="Times New Roman"/>
              </a:rPr>
            </a:br>
            <a:br>
              <a:rPr lang="en-US" sz="1400" dirty="0">
                <a:latin typeface="Times New Roman"/>
                <a:cs typeface="Times New Roman"/>
              </a:rPr>
            </a:br>
            <a:endParaRPr lang="en-US" sz="1400">
              <a:latin typeface="Times New Roman"/>
              <a:cs typeface="Times New Roman"/>
            </a:endParaRPr>
          </a:p>
        </p:txBody>
      </p:sp>
    </p:spTree>
    <p:extLst>
      <p:ext uri="{BB962C8B-B14F-4D97-AF65-F5344CB8AC3E}">
        <p14:creationId xmlns:p14="http://schemas.microsoft.com/office/powerpoint/2010/main" val="1737218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CB03-4BB6-B595-FB13-DC990362D26D}"/>
              </a:ext>
            </a:extLst>
          </p:cNvPr>
          <p:cNvSpPr>
            <a:spLocks noGrp="1"/>
          </p:cNvSpPr>
          <p:nvPr>
            <p:ph type="ctrTitle"/>
          </p:nvPr>
        </p:nvSpPr>
        <p:spPr/>
        <p:txBody>
          <a:bodyPr>
            <a:normAutofit/>
          </a:bodyPr>
          <a:lstStyle/>
          <a:p>
            <a:r>
              <a:rPr lang="en-US" sz="4000" dirty="0">
                <a:latin typeface="Times New Roman"/>
                <a:ea typeface="Calibri"/>
                <a:cs typeface="Calibri"/>
              </a:rPr>
              <a:t>Intrusion Analysis using Wireshark</a:t>
            </a:r>
            <a:endParaRPr lang="en-US" sz="4000" dirty="0">
              <a:latin typeface="Times New Roman"/>
            </a:endParaRPr>
          </a:p>
        </p:txBody>
      </p:sp>
    </p:spTree>
    <p:extLst>
      <p:ext uri="{BB962C8B-B14F-4D97-AF65-F5344CB8AC3E}">
        <p14:creationId xmlns:p14="http://schemas.microsoft.com/office/powerpoint/2010/main" val="3081856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93513" y="3113"/>
            <a:ext cx="8144414" cy="785949"/>
          </a:xfrm>
        </p:spPr>
        <p:txBody>
          <a:bodyPr>
            <a:noAutofit/>
          </a:bodyPr>
          <a:lstStyle/>
          <a:p>
            <a:r>
              <a:rPr lang="en-US" sz="4000" dirty="0"/>
              <a:t>Basic attack analysis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76838" y="792583"/>
            <a:ext cx="11082075" cy="5854766"/>
          </a:xfrm>
        </p:spPr>
        <p:txBody>
          <a:bodyPr vert="horz" lIns="91440" tIns="45720" rIns="91440" bIns="45720" rtlCol="0" anchor="t">
            <a:normAutofit/>
          </a:bodyPr>
          <a:lstStyle/>
          <a:p>
            <a:pPr marL="342900" lvl="0" indent="-342900">
              <a:buFont typeface="+mj-lt"/>
              <a:buAutoNum type="arabicPeriod"/>
            </a:pPr>
            <a:r>
              <a:rPr lang="en-US" dirty="0"/>
              <a:t>Look at captures no. 20 and 22. (You can use the “Go” link at the top of the Wireshark screen to quickly go to a specific capture) Both packets are ICMP traffic but there are subtle differences between them.  Compare the time-to-live and data field sizes in the two packets.  What differences do you see?</a:t>
            </a:r>
          </a:p>
          <a:p>
            <a:pPr marL="342900" lvl="0" indent="-342900">
              <a:buAutoNum type="arabicPeriod"/>
            </a:pPr>
            <a:endParaRPr lang="en-US" dirty="0">
              <a:ea typeface="Calibri"/>
              <a:cs typeface="Calibri"/>
            </a:endParaRPr>
          </a:p>
          <a:p>
            <a:pPr marL="342900" indent="-342900">
              <a:buAutoNum type="arabicPeriod"/>
            </a:pPr>
            <a:endParaRPr lang="en-US" dirty="0">
              <a:ea typeface="Calibri"/>
              <a:cs typeface="Calibri"/>
            </a:endParaRPr>
          </a:p>
          <a:p>
            <a:pPr marL="342900" indent="-342900">
              <a:buAutoNum type="arabicPeriod"/>
            </a:pPr>
            <a:endParaRPr lang="en-US" dirty="0">
              <a:ea typeface="Calibri"/>
              <a:cs typeface="Calibri"/>
            </a:endParaRPr>
          </a:p>
          <a:p>
            <a:pPr lvl="0"/>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Time to live for capture no. 20 is 64. Unlike the Time to live for capture no. 22 is 128.</a:t>
            </a:r>
          </a:p>
          <a:p>
            <a:r>
              <a:rPr lang="en-US" dirty="0">
                <a:ea typeface="Calibri"/>
                <a:cs typeface="Calibri"/>
              </a:rPr>
              <a:t>The data field size for capture no. 20 is 56 bytes. But the data field size for capture no. 22 is 32 bytes</a:t>
            </a:r>
          </a:p>
          <a:p>
            <a:r>
              <a:rPr lang="en-US" dirty="0">
                <a:ea typeface="Calibri"/>
                <a:cs typeface="Calibri"/>
              </a:rPr>
              <a:t>The other differences I noticed on the 2 files are as follows: </a:t>
            </a:r>
          </a:p>
          <a:p>
            <a:r>
              <a:rPr lang="en-US" dirty="0">
                <a:ea typeface="Calibri"/>
                <a:cs typeface="Calibri"/>
              </a:rPr>
              <a:t>Capture no. 20 has 98 as length of packets; the response frame is 21; the IP source is 192.168.25.1 and the IP destination is 192.168.25.50;</a:t>
            </a:r>
          </a:p>
          <a:p>
            <a:r>
              <a:rPr lang="en-US" dirty="0">
                <a:ea typeface="Calibri"/>
                <a:cs typeface="Calibri"/>
              </a:rPr>
              <a:t>Capture no. 22 has 74 as length of packets; the response frame is 23; the IP source is 192.168.25.50 and the IP destination is 192.168.25.1;</a:t>
            </a:r>
          </a:p>
          <a:p>
            <a:endParaRPr lang="en-US" dirty="0">
              <a:ea typeface="Calibri"/>
              <a:cs typeface="Calibri"/>
            </a:endParaRPr>
          </a:p>
          <a:p>
            <a:endParaRPr lang="en-US" dirty="0">
              <a:ea typeface="Calibri"/>
              <a:cs typeface="Calibri"/>
            </a:endParaRPr>
          </a:p>
        </p:txBody>
      </p:sp>
      <p:pic>
        <p:nvPicPr>
          <p:cNvPr id="3" name="Picture 2" descr="A screenshot of a computer&#10;&#10;AI-generated content may be incorrect.">
            <a:extLst>
              <a:ext uri="{FF2B5EF4-FFF2-40B4-BE49-F238E27FC236}">
                <a16:creationId xmlns:a16="http://schemas.microsoft.com/office/drawing/2014/main" id="{0AD58BA7-E4C1-D21D-F17F-E9A1D896CCC5}"/>
              </a:ext>
            </a:extLst>
          </p:cNvPr>
          <p:cNvPicPr>
            <a:picLocks noChangeAspect="1"/>
          </p:cNvPicPr>
          <p:nvPr/>
        </p:nvPicPr>
        <p:blipFill>
          <a:blip r:embed="rId2"/>
          <a:stretch>
            <a:fillRect/>
          </a:stretch>
        </p:blipFill>
        <p:spPr>
          <a:xfrm>
            <a:off x="1692233" y="1486683"/>
            <a:ext cx="4621481" cy="2509075"/>
          </a:xfrm>
          <a:prstGeom prst="rect">
            <a:avLst/>
          </a:prstGeom>
        </p:spPr>
      </p:pic>
    </p:spTree>
    <p:extLst>
      <p:ext uri="{BB962C8B-B14F-4D97-AF65-F5344CB8AC3E}">
        <p14:creationId xmlns:p14="http://schemas.microsoft.com/office/powerpoint/2010/main" val="14551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4C89940-03FD-D338-80EF-350DC9A691E8}"/>
              </a:ext>
            </a:extLst>
          </p:cNvPr>
          <p:cNvSpPr txBox="1"/>
          <p:nvPr/>
        </p:nvSpPr>
        <p:spPr>
          <a:xfrm>
            <a:off x="221674" y="409699"/>
            <a:ext cx="11758549"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Calibri"/>
                <a:cs typeface="Calibri"/>
              </a:rPr>
              <a:t>2. Do a little Internet research to discover which operating systems use the specific values in their ping commands. What operating system generated the echo request in capture 20?​</a:t>
            </a:r>
          </a:p>
          <a:p>
            <a:endParaRPr lang="en-US" sz="1600" dirty="0">
              <a:ea typeface="Calibri"/>
              <a:cs typeface="Calibri"/>
            </a:endParaRPr>
          </a:p>
          <a:p>
            <a:r>
              <a:rPr lang="en-US" sz="1600" dirty="0">
                <a:ea typeface="Calibri"/>
                <a:cs typeface="Calibri"/>
              </a:rPr>
              <a:t>According to the YouTube channel "Network Encyclopedia", the OS Linux Kernel 4.10 (2015) and the OS Mac (2001) generated the echo request in capture 20.</a:t>
            </a:r>
          </a:p>
          <a:p>
            <a:endParaRPr lang="en-US" sz="1600" dirty="0">
              <a:ea typeface="Calibri"/>
              <a:cs typeface="Calibri"/>
            </a:endParaRPr>
          </a:p>
          <a:p>
            <a:endParaRPr lang="en-US" sz="1600" dirty="0">
              <a:ea typeface="Calibri"/>
              <a:cs typeface="Calibri"/>
            </a:endParaRPr>
          </a:p>
          <a:p>
            <a:endParaRPr lang="en-US" sz="1600" dirty="0">
              <a:ea typeface="Calibri"/>
              <a:cs typeface="Calibri"/>
            </a:endParaRPr>
          </a:p>
        </p:txBody>
      </p:sp>
      <p:pic>
        <p:nvPicPr>
          <p:cNvPr id="7" name="Picture 6" descr="A screenshot of a computer&#10;&#10;AI-generated content may be incorrect.">
            <a:extLst>
              <a:ext uri="{FF2B5EF4-FFF2-40B4-BE49-F238E27FC236}">
                <a16:creationId xmlns:a16="http://schemas.microsoft.com/office/drawing/2014/main" id="{415878EC-1A15-719D-7971-EFE916E4BC11}"/>
              </a:ext>
            </a:extLst>
          </p:cNvPr>
          <p:cNvPicPr>
            <a:picLocks noChangeAspect="1"/>
          </p:cNvPicPr>
          <p:nvPr/>
        </p:nvPicPr>
        <p:blipFill>
          <a:blip r:embed="rId2"/>
          <a:stretch>
            <a:fillRect/>
          </a:stretch>
        </p:blipFill>
        <p:spPr>
          <a:xfrm>
            <a:off x="1494311" y="2069871"/>
            <a:ext cx="7085611" cy="3975063"/>
          </a:xfrm>
          <a:prstGeom prst="rect">
            <a:avLst/>
          </a:prstGeom>
        </p:spPr>
      </p:pic>
    </p:spTree>
    <p:extLst>
      <p:ext uri="{BB962C8B-B14F-4D97-AF65-F5344CB8AC3E}">
        <p14:creationId xmlns:p14="http://schemas.microsoft.com/office/powerpoint/2010/main" val="737456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9A8BAE-F99C-6DA5-BE10-225BFB196421}"/>
              </a:ext>
            </a:extLst>
          </p:cNvPr>
          <p:cNvSpPr txBox="1"/>
          <p:nvPr/>
        </p:nvSpPr>
        <p:spPr>
          <a:xfrm>
            <a:off x="191985" y="241465"/>
            <a:ext cx="11718965" cy="43283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
              <a:buAutoNum type="arabicPeriod" startAt="2"/>
            </a:pPr>
            <a:endParaRPr lang="en-US">
              <a:latin typeface="Arial"/>
              <a:cs typeface="Arial"/>
            </a:endParaRPr>
          </a:p>
          <a:p>
            <a:pPr marL="342900" indent="-342900">
              <a:lnSpc>
                <a:spcPts val="1444"/>
              </a:lnSpc>
              <a:buFont typeface=""/>
              <a:buAutoNum type="arabicPeriod" startAt="3"/>
            </a:pPr>
            <a:r>
              <a:rPr lang="en-US" sz="1600" dirty="0">
                <a:cs typeface="Arial"/>
              </a:rPr>
              <a:t>Review packet no. 37 and beyond, what do you think is taking place here?</a:t>
            </a: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a:p>
            <a:pPr>
              <a:lnSpc>
                <a:spcPts val="1444"/>
              </a:lnSpc>
            </a:pPr>
            <a:r>
              <a:rPr lang="en-US" sz="1600" dirty="0">
                <a:ea typeface="Calibri"/>
                <a:cs typeface="Arial"/>
              </a:rPr>
              <a:t>I see the TCP traffic on all those packets, and the length is identical, 60.</a:t>
            </a:r>
          </a:p>
          <a:p>
            <a:pPr marL="342900" indent="-342900">
              <a:lnSpc>
                <a:spcPts val="1444"/>
              </a:lnSpc>
              <a:buAutoNum type="arabicPeriod" startAt="3"/>
            </a:pPr>
            <a:endParaRPr lang="en-US" sz="1600" dirty="0">
              <a:ea typeface="Calibri"/>
              <a:cs typeface="Arial"/>
            </a:endParaRPr>
          </a:p>
          <a:p>
            <a:pPr marL="342900" indent="-342900">
              <a:lnSpc>
                <a:spcPts val="1444"/>
              </a:lnSpc>
              <a:buAutoNum type="arabicPeriod" startAt="3"/>
            </a:pPr>
            <a:endParaRPr lang="en-US" sz="1600" dirty="0">
              <a:ea typeface="Calibri"/>
              <a:cs typeface="Arial"/>
            </a:endParaRPr>
          </a:p>
        </p:txBody>
      </p:sp>
      <p:pic>
        <p:nvPicPr>
          <p:cNvPr id="3" name="Picture 2" descr="A screenshot of a computer&#10;&#10;AI-generated content may be incorrect.">
            <a:extLst>
              <a:ext uri="{FF2B5EF4-FFF2-40B4-BE49-F238E27FC236}">
                <a16:creationId xmlns:a16="http://schemas.microsoft.com/office/drawing/2014/main" id="{577A936D-F71E-5997-D240-3F90829245F6}"/>
              </a:ext>
            </a:extLst>
          </p:cNvPr>
          <p:cNvPicPr>
            <a:picLocks noChangeAspect="1"/>
          </p:cNvPicPr>
          <p:nvPr/>
        </p:nvPicPr>
        <p:blipFill>
          <a:blip r:embed="rId2"/>
          <a:stretch>
            <a:fillRect/>
          </a:stretch>
        </p:blipFill>
        <p:spPr>
          <a:xfrm>
            <a:off x="2458526" y="813492"/>
            <a:ext cx="5621549" cy="3189431"/>
          </a:xfrm>
          <a:prstGeom prst="rect">
            <a:avLst/>
          </a:prstGeom>
        </p:spPr>
      </p:pic>
    </p:spTree>
    <p:extLst>
      <p:ext uri="{BB962C8B-B14F-4D97-AF65-F5344CB8AC3E}">
        <p14:creationId xmlns:p14="http://schemas.microsoft.com/office/powerpoint/2010/main" val="383908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466BEA-24F7-D4F3-9FD3-E7D1844C6DB9}"/>
              </a:ext>
            </a:extLst>
          </p:cNvPr>
          <p:cNvSpPr txBox="1"/>
          <p:nvPr/>
        </p:nvSpPr>
        <p:spPr>
          <a:xfrm>
            <a:off x="300842" y="370115"/>
            <a:ext cx="11501252" cy="52260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
              <a:buAutoNum type="arabicPeriod" startAt="3"/>
            </a:pPr>
            <a:endParaRPr lang="en-US">
              <a:latin typeface="Arial"/>
              <a:cs typeface="Arial"/>
            </a:endParaRPr>
          </a:p>
          <a:p>
            <a:pPr marL="342900" indent="-342900">
              <a:lnSpc>
                <a:spcPts val="1444"/>
              </a:lnSpc>
              <a:buFont typeface=""/>
              <a:buAutoNum type="arabicPeriod" startAt="4"/>
            </a:pPr>
            <a:r>
              <a:rPr lang="en-US" sz="1600" dirty="0">
                <a:cs typeface="Arial"/>
              </a:rPr>
              <a:t>Look at capture 22846. What is suspicious about the flag settings in this packet?​</a:t>
            </a: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a:lnSpc>
                <a:spcPts val="1444"/>
              </a:lnSpc>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a:p>
            <a:pPr marL="342900" indent="-342900">
              <a:lnSpc>
                <a:spcPts val="1444"/>
              </a:lnSpc>
              <a:buAutoNum type="arabicPeriod" startAt="4"/>
            </a:pPr>
            <a:endParaRPr lang="en-US" sz="1600" dirty="0">
              <a:ea typeface="Calibri"/>
              <a:cs typeface="Arial"/>
            </a:endParaRPr>
          </a:p>
        </p:txBody>
      </p:sp>
      <p:pic>
        <p:nvPicPr>
          <p:cNvPr id="2" name="Picture 1" descr="A screenshot of a computer&#10;&#10;AI-generated content may be incorrect.">
            <a:extLst>
              <a:ext uri="{FF2B5EF4-FFF2-40B4-BE49-F238E27FC236}">
                <a16:creationId xmlns:a16="http://schemas.microsoft.com/office/drawing/2014/main" id="{2530AD34-80C3-6536-17B4-3E6CDB5931E3}"/>
              </a:ext>
            </a:extLst>
          </p:cNvPr>
          <p:cNvPicPr>
            <a:picLocks noChangeAspect="1"/>
          </p:cNvPicPr>
          <p:nvPr/>
        </p:nvPicPr>
        <p:blipFill>
          <a:blip r:embed="rId2"/>
          <a:stretch>
            <a:fillRect/>
          </a:stretch>
        </p:blipFill>
        <p:spPr>
          <a:xfrm>
            <a:off x="494805" y="1017145"/>
            <a:ext cx="6749143" cy="3804411"/>
          </a:xfrm>
          <a:prstGeom prst="rect">
            <a:avLst/>
          </a:prstGeom>
        </p:spPr>
      </p:pic>
    </p:spTree>
    <p:extLst>
      <p:ext uri="{BB962C8B-B14F-4D97-AF65-F5344CB8AC3E}">
        <p14:creationId xmlns:p14="http://schemas.microsoft.com/office/powerpoint/2010/main" val="178511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D8E3760-A1C7-C290-45F4-882F560AB754}"/>
              </a:ext>
            </a:extLst>
          </p:cNvPr>
          <p:cNvSpPr txBox="1"/>
          <p:nvPr/>
        </p:nvSpPr>
        <p:spPr>
          <a:xfrm>
            <a:off x="340426" y="380011"/>
            <a:ext cx="1129343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5. What is the IP address of the host being targeted? ​</a:t>
            </a:r>
          </a:p>
          <a:p>
            <a:endParaRPr lang="en-US" sz="1600" dirty="0">
              <a:ea typeface="Calibri"/>
              <a:cs typeface="Calibri"/>
            </a:endParaRPr>
          </a:p>
          <a:p>
            <a:r>
              <a:rPr lang="en-US" sz="1600" dirty="0">
                <a:ea typeface="Calibri"/>
                <a:cs typeface="Calibri"/>
              </a:rPr>
              <a:t>The IP address of the host that is being targeted is 192.168.177.47</a:t>
            </a:r>
          </a:p>
        </p:txBody>
      </p:sp>
    </p:spTree>
    <p:extLst>
      <p:ext uri="{BB962C8B-B14F-4D97-AF65-F5344CB8AC3E}">
        <p14:creationId xmlns:p14="http://schemas.microsoft.com/office/powerpoint/2010/main" val="324488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927</Words>
  <Application>Microsoft Office PowerPoint</Application>
  <PresentationFormat>Widescreen</PresentationFormat>
  <Paragraphs>138</Paragraphs>
  <Slides>29</Slides>
  <Notes>0</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Office Theme</vt:lpstr>
      <vt:lpstr>FINAL PROJECT</vt:lpstr>
      <vt:lpstr>This project which is the final one of my course above mentioned, shows the infrastructure security implementation skills that I currently have, which I acquired from the live lessons, practice labs that we performed during the course period and most important from the advices, support and guidance from my Professor Jacob.    The screenshot that you will find in this project, were taken by myself after completing the tasks that I was assigned to do. Each slide contains explanation of what I was asked to do. There is a slide that introduce the screenshots for good understanding of the content.     </vt:lpstr>
      <vt:lpstr>PowerPoint Presentation</vt:lpstr>
      <vt:lpstr>Intrusion Analysis using Wireshark</vt:lpstr>
      <vt:lpstr>Basic attack analysis</vt:lpstr>
      <vt:lpstr>PowerPoint Presentation</vt:lpstr>
      <vt:lpstr>PowerPoint Presentation</vt:lpstr>
      <vt:lpstr>PowerPoint Presentation</vt:lpstr>
      <vt:lpstr>PowerPoint Presentation</vt:lpstr>
      <vt:lpstr>Open SSL </vt:lpstr>
      <vt:lpstr>Creating and testing an SSL/TLS file</vt:lpstr>
      <vt:lpstr>Creating and testing an SSL/TLS file cont’d</vt:lpstr>
      <vt:lpstr>References</vt:lpstr>
      <vt:lpstr>Snort </vt:lpstr>
      <vt:lpstr>Testing Snort rules</vt:lpstr>
      <vt:lpstr>Testing Snort rules cont’d</vt:lpstr>
      <vt:lpstr>Creating Snort rules</vt:lpstr>
      <vt:lpstr>Creating Snort rules cont’d</vt:lpstr>
      <vt:lpstr>Live Memory Analysis </vt:lpstr>
      <vt:lpstr>Linux Processes</vt:lpstr>
      <vt:lpstr>Process Hacker</vt:lpstr>
      <vt:lpstr>Process Monitor</vt:lpstr>
      <vt:lpstr>References</vt:lpstr>
      <vt:lpstr>Firewall</vt:lpstr>
      <vt:lpstr>Time-based Access</vt:lpstr>
      <vt:lpstr>Time-based Access</vt:lpstr>
      <vt:lpstr>PowerPoint Presentation</vt:lpstr>
      <vt:lpstr>References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Bahati, Fiston Kadetwa</dc:creator>
  <cp:lastModifiedBy>Bahati, Fiston Kadetwa</cp:lastModifiedBy>
  <cp:revision>376</cp:revision>
  <dcterms:created xsi:type="dcterms:W3CDTF">2025-06-27T10:22:25Z</dcterms:created>
  <dcterms:modified xsi:type="dcterms:W3CDTF">2025-06-28T05:01:42Z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8d433a1-c5c9-4ebf-bc82-15d46b9189aa_Enabled">
    <vt:lpwstr>true</vt:lpwstr>
  </property>
  <property fmtid="{D5CDD505-2E9C-101B-9397-08002B2CF9AE}" pid="3" name="MSIP_Label_28d433a1-c5c9-4ebf-bc82-15d46b9189aa_SetDate">
    <vt:lpwstr>2025-06-28T03:08:08Z</vt:lpwstr>
  </property>
  <property fmtid="{D5CDD505-2E9C-101B-9397-08002B2CF9AE}" pid="4" name="MSIP_Label_28d433a1-c5c9-4ebf-bc82-15d46b9189aa_Method">
    <vt:lpwstr>Standard</vt:lpwstr>
  </property>
  <property fmtid="{D5CDD505-2E9C-101B-9397-08002B2CF9AE}" pid="5" name="MSIP_Label_28d433a1-c5c9-4ebf-bc82-15d46b9189aa_Name">
    <vt:lpwstr>Internal</vt:lpwstr>
  </property>
  <property fmtid="{D5CDD505-2E9C-101B-9397-08002B2CF9AE}" pid="6" name="MSIP_Label_28d433a1-c5c9-4ebf-bc82-15d46b9189aa_SiteId">
    <vt:lpwstr>6232c2ec-fa42-4f27-92cd-787913fba489</vt:lpwstr>
  </property>
  <property fmtid="{D5CDD505-2E9C-101B-9397-08002B2CF9AE}" pid="7" name="MSIP_Label_28d433a1-c5c9-4ebf-bc82-15d46b9189aa_ActionId">
    <vt:lpwstr>c6581fda-69b2-4f60-873d-cf7f18ce51be</vt:lpwstr>
  </property>
  <property fmtid="{D5CDD505-2E9C-101B-9397-08002B2CF9AE}" pid="8" name="MSIP_Label_28d433a1-c5c9-4ebf-bc82-15d46b9189aa_ContentBits">
    <vt:lpwstr>0</vt:lpwstr>
  </property>
  <property fmtid="{D5CDD505-2E9C-101B-9397-08002B2CF9AE}" pid="9" name="MSIP_Label_28d433a1-c5c9-4ebf-bc82-15d46b9189aa_Tag">
    <vt:lpwstr>10, 3, 0, 2</vt:lpwstr>
  </property>
</Properties>
</file>